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67" r:id="rId1"/>
  </p:sldMasterIdLst>
  <p:notesMasterIdLst>
    <p:notesMasterId r:id="rId57"/>
  </p:notesMasterIdLst>
  <p:handoutMasterIdLst>
    <p:handoutMasterId r:id="rId58"/>
  </p:handoutMasterIdLst>
  <p:sldIdLst>
    <p:sldId id="256" r:id="rId2"/>
    <p:sldId id="386" r:id="rId3"/>
    <p:sldId id="354" r:id="rId4"/>
    <p:sldId id="394" r:id="rId5"/>
    <p:sldId id="342" r:id="rId6"/>
    <p:sldId id="355" r:id="rId7"/>
    <p:sldId id="301" r:id="rId8"/>
    <p:sldId id="304" r:id="rId9"/>
    <p:sldId id="351" r:id="rId10"/>
    <p:sldId id="404" r:id="rId11"/>
    <p:sldId id="307" r:id="rId12"/>
    <p:sldId id="352" r:id="rId13"/>
    <p:sldId id="359" r:id="rId14"/>
    <p:sldId id="390" r:id="rId15"/>
    <p:sldId id="411" r:id="rId16"/>
    <p:sldId id="395" r:id="rId17"/>
    <p:sldId id="405" r:id="rId18"/>
    <p:sldId id="360" r:id="rId19"/>
    <p:sldId id="380" r:id="rId20"/>
    <p:sldId id="409" r:id="rId21"/>
    <p:sldId id="361" r:id="rId22"/>
    <p:sldId id="389" r:id="rId23"/>
    <p:sldId id="407" r:id="rId24"/>
    <p:sldId id="346" r:id="rId25"/>
    <p:sldId id="398" r:id="rId26"/>
    <p:sldId id="366" r:id="rId27"/>
    <p:sldId id="382" r:id="rId28"/>
    <p:sldId id="367" r:id="rId29"/>
    <p:sldId id="368" r:id="rId30"/>
    <p:sldId id="387" r:id="rId31"/>
    <p:sldId id="369" r:id="rId32"/>
    <p:sldId id="370" r:id="rId33"/>
    <p:sldId id="371" r:id="rId34"/>
    <p:sldId id="373" r:id="rId35"/>
    <p:sldId id="375" r:id="rId36"/>
    <p:sldId id="374" r:id="rId37"/>
    <p:sldId id="372" r:id="rId38"/>
    <p:sldId id="410" r:id="rId39"/>
    <p:sldId id="376" r:id="rId40"/>
    <p:sldId id="377" r:id="rId41"/>
    <p:sldId id="378" r:id="rId42"/>
    <p:sldId id="379" r:id="rId43"/>
    <p:sldId id="399" r:id="rId44"/>
    <p:sldId id="401" r:id="rId45"/>
    <p:sldId id="402" r:id="rId46"/>
    <p:sldId id="396" r:id="rId47"/>
    <p:sldId id="397" r:id="rId48"/>
    <p:sldId id="264" r:id="rId49"/>
    <p:sldId id="331" r:id="rId50"/>
    <p:sldId id="391" r:id="rId51"/>
    <p:sldId id="403" r:id="rId52"/>
    <p:sldId id="332" r:id="rId53"/>
    <p:sldId id="393" r:id="rId54"/>
    <p:sldId id="383" r:id="rId55"/>
    <p:sldId id="385" r:id="rId5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6600"/>
    <a:srgbClr val="FFFF99"/>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361" autoAdjust="0"/>
    <p:restoredTop sz="99822" autoAdjust="0"/>
  </p:normalViewPr>
  <p:slideViewPr>
    <p:cSldViewPr>
      <p:cViewPr varScale="1">
        <p:scale>
          <a:sx n="111" d="100"/>
          <a:sy n="111" d="100"/>
        </p:scale>
        <p:origin x="113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922"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1.xml"/><Relationship Id="rId7" Type="http://schemas.openxmlformats.org/officeDocument/2006/relationships/slide" Target="slides/slide36.xml"/><Relationship Id="rId2" Type="http://schemas.openxmlformats.org/officeDocument/2006/relationships/slide" Target="slides/slide11.xml"/><Relationship Id="rId1" Type="http://schemas.openxmlformats.org/officeDocument/2006/relationships/slide" Target="slides/slide8.xml"/><Relationship Id="rId6" Type="http://schemas.openxmlformats.org/officeDocument/2006/relationships/slide" Target="slides/slide35.xml"/><Relationship Id="rId5" Type="http://schemas.openxmlformats.org/officeDocument/2006/relationships/slide" Target="slides/slide33.xml"/><Relationship Id="rId4"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eaLnBrk="1" hangingPunct="1">
              <a:defRPr sz="1200"/>
            </a:lvl1pPr>
          </a:lstStyle>
          <a:p>
            <a:pPr>
              <a:defRPr/>
            </a:pPr>
            <a:endParaRPr lang="en-US"/>
          </a:p>
        </p:txBody>
      </p:sp>
      <p:sp>
        <p:nvSpPr>
          <p:cNvPr id="297987" name="Rectangle 3"/>
          <p:cNvSpPr>
            <a:spLocks noGrp="1" noChangeArrowheads="1"/>
          </p:cNvSpPr>
          <p:nvPr>
            <p:ph type="dt" sz="quarter" idx="1"/>
          </p:nvPr>
        </p:nvSpPr>
        <p:spPr bwMode="auto">
          <a:xfrm>
            <a:off x="3849997" y="0"/>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eaLnBrk="1" hangingPunct="1">
              <a:defRPr sz="1200"/>
            </a:lvl1pPr>
          </a:lstStyle>
          <a:p>
            <a:pPr>
              <a:defRPr/>
            </a:pPr>
            <a:endParaRPr lang="en-US"/>
          </a:p>
        </p:txBody>
      </p:sp>
      <p:sp>
        <p:nvSpPr>
          <p:cNvPr id="297988" name="Rectangle 4"/>
          <p:cNvSpPr>
            <a:spLocks noGrp="1" noChangeArrowheads="1"/>
          </p:cNvSpPr>
          <p:nvPr>
            <p:ph type="ftr" sz="quarter" idx="2"/>
          </p:nvPr>
        </p:nvSpPr>
        <p:spPr bwMode="auto">
          <a:xfrm>
            <a:off x="0" y="9428716"/>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eaLnBrk="1" hangingPunct="1">
              <a:defRPr sz="1200"/>
            </a:lvl1pPr>
          </a:lstStyle>
          <a:p>
            <a:pPr>
              <a:defRPr/>
            </a:pPr>
            <a:endParaRPr lang="en-US"/>
          </a:p>
        </p:txBody>
      </p:sp>
      <p:sp>
        <p:nvSpPr>
          <p:cNvPr id="297989" name="Rectangle 5"/>
          <p:cNvSpPr>
            <a:spLocks noGrp="1" noChangeArrowheads="1"/>
          </p:cNvSpPr>
          <p:nvPr>
            <p:ph type="sldNum" sz="quarter" idx="3"/>
          </p:nvPr>
        </p:nvSpPr>
        <p:spPr bwMode="auto">
          <a:xfrm>
            <a:off x="3849997" y="9428716"/>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eaLnBrk="1" hangingPunct="1">
              <a:defRPr sz="1200"/>
            </a:lvl1pPr>
          </a:lstStyle>
          <a:p>
            <a:pPr>
              <a:defRPr/>
            </a:pPr>
            <a:fld id="{E4189A33-115F-4640-8654-909715AD7083}" type="slidenum">
              <a:rPr lang="en-US"/>
              <a:pPr>
                <a:defRPr/>
              </a:pPr>
              <a:t>‹#›</a:t>
            </a:fld>
            <a:endParaRPr lang="en-US"/>
          </a:p>
        </p:txBody>
      </p:sp>
    </p:spTree>
    <p:extLst>
      <p:ext uri="{BB962C8B-B14F-4D97-AF65-F5344CB8AC3E}">
        <p14:creationId xmlns:p14="http://schemas.microsoft.com/office/powerpoint/2010/main" val="815978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eaLnBrk="1" hangingPunct="1">
              <a:defRPr sz="1200"/>
            </a:lvl1pPr>
          </a:lstStyle>
          <a:p>
            <a:pPr>
              <a:defRPr/>
            </a:pPr>
            <a:endParaRPr lang="en-US"/>
          </a:p>
        </p:txBody>
      </p:sp>
      <p:sp>
        <p:nvSpPr>
          <p:cNvPr id="204803" name="Rectangle 3"/>
          <p:cNvSpPr>
            <a:spLocks noGrp="1" noChangeArrowheads="1"/>
          </p:cNvSpPr>
          <p:nvPr>
            <p:ph type="dt" idx="1"/>
          </p:nvPr>
        </p:nvSpPr>
        <p:spPr bwMode="auto">
          <a:xfrm>
            <a:off x="3849997" y="0"/>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eaLnBrk="1" hangingPunct="1">
              <a:defRPr sz="1200"/>
            </a:lvl1pPr>
          </a:lstStyle>
          <a:p>
            <a:pPr>
              <a:defRPr/>
            </a:pPr>
            <a:endParaRPr lang="en-US"/>
          </a:p>
        </p:txBody>
      </p:sp>
      <p:sp>
        <p:nvSpPr>
          <p:cNvPr id="604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05" name="Rectangle 5"/>
          <p:cNvSpPr>
            <a:spLocks noGrp="1" noChangeArrowheads="1"/>
          </p:cNvSpPr>
          <p:nvPr>
            <p:ph type="body" sz="quarter" idx="3"/>
          </p:nvPr>
        </p:nvSpPr>
        <p:spPr bwMode="auto">
          <a:xfrm>
            <a:off x="679130" y="4715153"/>
            <a:ext cx="5439415"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06" name="Rectangle 6"/>
          <p:cNvSpPr>
            <a:spLocks noGrp="1" noChangeArrowheads="1"/>
          </p:cNvSpPr>
          <p:nvPr>
            <p:ph type="ftr" sz="quarter" idx="4"/>
          </p:nvPr>
        </p:nvSpPr>
        <p:spPr bwMode="auto">
          <a:xfrm>
            <a:off x="0" y="9428716"/>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eaLnBrk="1" hangingPunct="1">
              <a:defRPr sz="1200"/>
            </a:lvl1pPr>
          </a:lstStyle>
          <a:p>
            <a:pPr>
              <a:defRPr/>
            </a:pPr>
            <a:endParaRPr lang="en-US"/>
          </a:p>
        </p:txBody>
      </p:sp>
      <p:sp>
        <p:nvSpPr>
          <p:cNvPr id="204807" name="Rectangle 7"/>
          <p:cNvSpPr>
            <a:spLocks noGrp="1" noChangeArrowheads="1"/>
          </p:cNvSpPr>
          <p:nvPr>
            <p:ph type="sldNum" sz="quarter" idx="5"/>
          </p:nvPr>
        </p:nvSpPr>
        <p:spPr bwMode="auto">
          <a:xfrm>
            <a:off x="3849997" y="9428716"/>
            <a:ext cx="2946084"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eaLnBrk="1" hangingPunct="1">
              <a:defRPr sz="1200"/>
            </a:lvl1pPr>
          </a:lstStyle>
          <a:p>
            <a:pPr>
              <a:defRPr/>
            </a:pPr>
            <a:fld id="{7F216ECD-66F0-4012-BA4A-BE20C66809DA}" type="slidenum">
              <a:rPr lang="en-US"/>
              <a:pPr>
                <a:defRPr/>
              </a:pPr>
              <a:t>‹#›</a:t>
            </a:fld>
            <a:endParaRPr lang="en-US"/>
          </a:p>
        </p:txBody>
      </p:sp>
    </p:spTree>
    <p:extLst>
      <p:ext uri="{BB962C8B-B14F-4D97-AF65-F5344CB8AC3E}">
        <p14:creationId xmlns:p14="http://schemas.microsoft.com/office/powerpoint/2010/main" val="2690552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E9F88DE5-951A-48F1-B4BD-5AB0118FA140}" type="slidenum">
              <a:rPr lang="en-US" smtClean="0"/>
              <a:pPr/>
              <a:t>1</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2095897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C3CE93B4-A48D-4051-BBC4-5C9C0A5D9764}" type="slidenum">
              <a:rPr lang="en-US" smtClean="0"/>
              <a:pPr/>
              <a:t>39</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989346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333F729C-2383-4FCF-B17A-2C52E0EA158A}" type="slidenum">
              <a:rPr lang="en-US" smtClean="0"/>
              <a:pPr/>
              <a:t>41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1051799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EFFD985F-5A83-4A7B-BE05-3C0252EC98E4}" type="slidenum">
              <a:rPr lang="en-US" smtClean="0"/>
              <a:pPr/>
              <a:t>42</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227251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54A7824D-0010-49D8-AB9D-19127CD729DF}" type="slidenum">
              <a:rPr lang="en-US" smtClean="0"/>
              <a:pPr/>
              <a:t>43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1581134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B03A7C44-23C8-403B-BA0D-B4DB2000BBB1}" type="slidenum">
              <a:rPr lang="en-US" smtClean="0"/>
              <a:pPr/>
              <a:t>44</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962193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D7950AC4-641B-47F0-A1D1-495CBD79F3CC}" type="slidenum">
              <a:rPr lang="en-US" smtClean="0"/>
              <a:pPr/>
              <a:t>45</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433035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0424FC91-C761-444A-9D89-FE15566DBD5C}" type="slidenum">
              <a:rPr lang="en-US" smtClean="0"/>
              <a:pPr/>
              <a:t>48</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3626484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FBABF4F6-9BA1-4E3C-B0BE-7D18A4A0C2A3}" type="slidenum">
              <a:rPr lang="en-US" smtClean="0"/>
              <a:pPr/>
              <a:t>7</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GB" sz="1000"/>
          </a:p>
        </p:txBody>
      </p:sp>
    </p:spTree>
    <p:extLst>
      <p:ext uri="{BB962C8B-B14F-4D97-AF65-F5344CB8AC3E}">
        <p14:creationId xmlns:p14="http://schemas.microsoft.com/office/powerpoint/2010/main" val="922438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7EEA706F-B2F8-4D25-BC64-655749D97128}" type="slidenum">
              <a:rPr lang="en-US" smtClean="0"/>
              <a:pPr/>
              <a:t>8</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07102" y="4715153"/>
            <a:ext cx="4983474" cy="4466987"/>
          </a:xfrm>
          <a:noFill/>
        </p:spPr>
        <p:txBody>
          <a:bodyPr/>
          <a:lstStyle/>
          <a:p>
            <a:pPr eaLnBrk="1" hangingPunct="1"/>
            <a:endParaRPr lang="en-GB"/>
          </a:p>
        </p:txBody>
      </p:sp>
    </p:spTree>
    <p:extLst>
      <p:ext uri="{BB962C8B-B14F-4D97-AF65-F5344CB8AC3E}">
        <p14:creationId xmlns:p14="http://schemas.microsoft.com/office/powerpoint/2010/main" val="2786965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6E5722D8-3077-43DF-B6C3-348B25F4E8DF}" type="slidenum">
              <a:rPr lang="en-US" smtClean="0"/>
              <a:pPr/>
              <a:t>11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07102" y="4715153"/>
            <a:ext cx="4983474" cy="4466987"/>
          </a:xfrm>
          <a:noFill/>
        </p:spPr>
        <p:txBody>
          <a:bodyPr/>
          <a:lstStyle/>
          <a:p>
            <a:pPr eaLnBrk="1" hangingPunct="1"/>
            <a:endParaRPr lang="en-GB"/>
          </a:p>
        </p:txBody>
      </p:sp>
    </p:spTree>
    <p:extLst>
      <p:ext uri="{BB962C8B-B14F-4D97-AF65-F5344CB8AC3E}">
        <p14:creationId xmlns:p14="http://schemas.microsoft.com/office/powerpoint/2010/main" val="222378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FD056783-7B6B-41AD-8A1C-A459209C3374}" type="slidenum">
              <a:rPr lang="en-US" smtClean="0"/>
              <a:pPr/>
              <a:t>31</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07102" y="4715153"/>
            <a:ext cx="4983474" cy="4466987"/>
          </a:xfrm>
          <a:noFill/>
        </p:spPr>
        <p:txBody>
          <a:bodyPr/>
          <a:lstStyle/>
          <a:p>
            <a:pPr eaLnBrk="1" hangingPunct="1"/>
            <a:endParaRPr lang="en-GB"/>
          </a:p>
        </p:txBody>
      </p:sp>
    </p:spTree>
    <p:extLst>
      <p:ext uri="{BB962C8B-B14F-4D97-AF65-F5344CB8AC3E}">
        <p14:creationId xmlns:p14="http://schemas.microsoft.com/office/powerpoint/2010/main" val="74595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181F05DD-2436-4A4E-B762-F86499DA72A9}" type="slidenum">
              <a:rPr lang="en-US" smtClean="0"/>
              <a:pPr/>
              <a:t>32</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07102" y="4715153"/>
            <a:ext cx="4983474" cy="4466987"/>
          </a:xfrm>
          <a:noFill/>
        </p:spPr>
        <p:txBody>
          <a:bodyPr/>
          <a:lstStyle/>
          <a:p>
            <a:pPr eaLnBrk="1" hangingPunct="1"/>
            <a:endParaRPr lang="en-GB"/>
          </a:p>
        </p:txBody>
      </p:sp>
    </p:spTree>
    <p:extLst>
      <p:ext uri="{BB962C8B-B14F-4D97-AF65-F5344CB8AC3E}">
        <p14:creationId xmlns:p14="http://schemas.microsoft.com/office/powerpoint/2010/main" val="4248055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67CC50CD-E2CD-47B7-A410-61BC1D345A63}" type="slidenum">
              <a:rPr lang="en-US" smtClean="0"/>
              <a:pPr/>
              <a:t>33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07102" y="4715153"/>
            <a:ext cx="4983474" cy="4466987"/>
          </a:xfrm>
          <a:noFill/>
        </p:spPr>
        <p:txBody>
          <a:bodyPr/>
          <a:lstStyle/>
          <a:p>
            <a:pPr eaLnBrk="1" hangingPunct="1"/>
            <a:endParaRPr lang="el-GR"/>
          </a:p>
        </p:txBody>
      </p:sp>
    </p:spTree>
    <p:extLst>
      <p:ext uri="{BB962C8B-B14F-4D97-AF65-F5344CB8AC3E}">
        <p14:creationId xmlns:p14="http://schemas.microsoft.com/office/powerpoint/2010/main" val="87774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64DA385C-1DD7-498E-A59B-16B282770656}" type="slidenum">
              <a:rPr lang="en-US" smtClean="0"/>
              <a:pPr/>
              <a:t>35</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07102" y="4715153"/>
            <a:ext cx="4983474" cy="4466987"/>
          </a:xfrm>
          <a:noFill/>
        </p:spPr>
        <p:txBody>
          <a:bodyPr/>
          <a:lstStyle/>
          <a:p>
            <a:pPr eaLnBrk="1" hangingPunct="1"/>
            <a:endParaRPr lang="en-GB"/>
          </a:p>
        </p:txBody>
      </p:sp>
    </p:spTree>
    <p:extLst>
      <p:ext uri="{BB962C8B-B14F-4D97-AF65-F5344CB8AC3E}">
        <p14:creationId xmlns:p14="http://schemas.microsoft.com/office/powerpoint/2010/main" val="189974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5105" indent="-286579">
              <a:defRPr>
                <a:solidFill>
                  <a:schemeClr val="tx1"/>
                </a:solidFill>
                <a:latin typeface="Arial" charset="0"/>
              </a:defRPr>
            </a:lvl2pPr>
            <a:lvl3pPr marL="1146315" indent="-229263">
              <a:defRPr>
                <a:solidFill>
                  <a:schemeClr val="tx1"/>
                </a:solidFill>
                <a:latin typeface="Arial" charset="0"/>
              </a:defRPr>
            </a:lvl3pPr>
            <a:lvl4pPr marL="1604841" indent="-229263">
              <a:defRPr>
                <a:solidFill>
                  <a:schemeClr val="tx1"/>
                </a:solidFill>
                <a:latin typeface="Arial" charset="0"/>
              </a:defRPr>
            </a:lvl4pPr>
            <a:lvl5pPr marL="2063366" indent="-229263">
              <a:defRPr>
                <a:solidFill>
                  <a:schemeClr val="tx1"/>
                </a:solidFill>
                <a:latin typeface="Arial" charset="0"/>
              </a:defRPr>
            </a:lvl5pPr>
            <a:lvl6pPr marL="2521892" indent="-229263" eaLnBrk="0" fontAlgn="base" hangingPunct="0">
              <a:spcBef>
                <a:spcPct val="0"/>
              </a:spcBef>
              <a:spcAft>
                <a:spcPct val="0"/>
              </a:spcAft>
              <a:defRPr>
                <a:solidFill>
                  <a:schemeClr val="tx1"/>
                </a:solidFill>
                <a:latin typeface="Arial" charset="0"/>
              </a:defRPr>
            </a:lvl6pPr>
            <a:lvl7pPr marL="2980418" indent="-229263" eaLnBrk="0" fontAlgn="base" hangingPunct="0">
              <a:spcBef>
                <a:spcPct val="0"/>
              </a:spcBef>
              <a:spcAft>
                <a:spcPct val="0"/>
              </a:spcAft>
              <a:defRPr>
                <a:solidFill>
                  <a:schemeClr val="tx1"/>
                </a:solidFill>
                <a:latin typeface="Arial" charset="0"/>
              </a:defRPr>
            </a:lvl7pPr>
            <a:lvl8pPr marL="3438944" indent="-229263" eaLnBrk="0" fontAlgn="base" hangingPunct="0">
              <a:spcBef>
                <a:spcPct val="0"/>
              </a:spcBef>
              <a:spcAft>
                <a:spcPct val="0"/>
              </a:spcAft>
              <a:defRPr>
                <a:solidFill>
                  <a:schemeClr val="tx1"/>
                </a:solidFill>
                <a:latin typeface="Arial" charset="0"/>
              </a:defRPr>
            </a:lvl8pPr>
            <a:lvl9pPr marL="3897470" indent="-229263" eaLnBrk="0" fontAlgn="base" hangingPunct="0">
              <a:spcBef>
                <a:spcPct val="0"/>
              </a:spcBef>
              <a:spcAft>
                <a:spcPct val="0"/>
              </a:spcAft>
              <a:defRPr>
                <a:solidFill>
                  <a:schemeClr val="tx1"/>
                </a:solidFill>
                <a:latin typeface="Arial" charset="0"/>
              </a:defRPr>
            </a:lvl9pPr>
          </a:lstStyle>
          <a:p>
            <a:fld id="{FA0A4395-C9AA-4A44-BC89-C4A09A9648FB}" type="slidenum">
              <a:rPr lang="en-US" smtClean="0"/>
              <a:pPr/>
              <a:t>36</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07102" y="4715153"/>
            <a:ext cx="4983474" cy="4466987"/>
          </a:xfrm>
          <a:noFill/>
        </p:spPr>
        <p:txBody>
          <a:bodyPr/>
          <a:lstStyle/>
          <a:p>
            <a:pPr eaLnBrk="1" hangingPunct="1"/>
            <a:endParaRPr lang="en-GB"/>
          </a:p>
        </p:txBody>
      </p:sp>
    </p:spTree>
    <p:extLst>
      <p:ext uri="{BB962C8B-B14F-4D97-AF65-F5344CB8AC3E}">
        <p14:creationId xmlns:p14="http://schemas.microsoft.com/office/powerpoint/2010/main" val="3005909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90239B46-76CA-4404-95D8-8A3087E2CFF0}" type="slidenum">
              <a:rPr lang="el-GR" smtClean="0"/>
              <a:pPr>
                <a:defRPr/>
              </a:pPr>
              <a:t>‹#›</a:t>
            </a:fld>
            <a:endParaRPr lang="el-GR"/>
          </a:p>
        </p:txBody>
      </p:sp>
    </p:spTree>
    <p:extLst>
      <p:ext uri="{BB962C8B-B14F-4D97-AF65-F5344CB8AC3E}">
        <p14:creationId xmlns:p14="http://schemas.microsoft.com/office/powerpoint/2010/main" val="301920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F1FD52A8-509E-49B9-BF73-DD7603997436}"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83822676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F1FD52A8-509E-49B9-BF73-DD7603997436}" type="slidenum">
              <a:rPr lang="el-GR" smtClean="0">
                <a:solidFill>
                  <a:prstClr val="black"/>
                </a:solidFill>
              </a:rPr>
              <a:pPr>
                <a:defRPr/>
              </a:pPr>
              <a:t>‹#›</a:t>
            </a:fld>
            <a:endParaRPr lang="el-GR">
              <a:solidFill>
                <a:prstClr val="black"/>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816727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F1FD52A8-509E-49B9-BF73-DD7603997436}"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14069357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F1FD52A8-509E-49B9-BF73-DD7603997436}" type="slidenum">
              <a:rPr lang="el-GR" smtClean="0">
                <a:solidFill>
                  <a:prstClr val="black"/>
                </a:solidFill>
              </a:rPr>
              <a:pPr>
                <a:defRPr/>
              </a:pPr>
              <a:t>‹#›</a:t>
            </a:fld>
            <a:endParaRPr lang="el-GR">
              <a:solidFill>
                <a:prstClr val="black"/>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115402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F1FD52A8-509E-49B9-BF73-DD7603997436}"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49503411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7F01DB69-2D88-4C17-B067-9E28A4708E40}"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70937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C0C2449F-F0D2-42E4-A255-52DCCD3EE965}"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751507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13"/>
          <p:cNvSpPr>
            <a:spLocks noGrp="1"/>
          </p:cNvSpPr>
          <p:nvPr>
            <p:ph type="dt" sz="half" idx="10"/>
          </p:nvPr>
        </p:nvSpPr>
        <p:spPr/>
        <p:txBody>
          <a:bodyPr/>
          <a:lstStyle>
            <a:lvl1pPr>
              <a:defRPr/>
            </a:lvl1pPr>
          </a:lstStyle>
          <a:p>
            <a:pPr>
              <a:defRPr/>
            </a:pPr>
            <a:endParaRPr lang="el-GR">
              <a:solidFill>
                <a:prstClr val="black"/>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prstClr val="black"/>
              </a:solidFill>
            </a:endParaRPr>
          </a:p>
        </p:txBody>
      </p:sp>
      <p:sp>
        <p:nvSpPr>
          <p:cNvPr id="7" name="Slide Number Placeholder 22"/>
          <p:cNvSpPr>
            <a:spLocks noGrp="1"/>
          </p:cNvSpPr>
          <p:nvPr>
            <p:ph type="sldNum" sz="quarter" idx="12"/>
          </p:nvPr>
        </p:nvSpPr>
        <p:spPr/>
        <p:txBody>
          <a:bodyPr/>
          <a:lstStyle>
            <a:lvl1pPr>
              <a:defRPr/>
            </a:lvl1pPr>
          </a:lstStyle>
          <a:p>
            <a:pPr>
              <a:defRPr/>
            </a:pPr>
            <a:fld id="{652484B1-AEE6-4A74-88D9-E2934F6DA25D}" type="slidenum">
              <a:rPr lang="el-GR">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61328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ACA45B44-05A3-4B4A-906F-294427C9CB75}"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16282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solidFill>
            </a:endParaRPr>
          </a:p>
        </p:txBody>
      </p:sp>
      <p:sp>
        <p:nvSpPr>
          <p:cNvPr id="5" name="Footer Placeholder 4"/>
          <p:cNvSpPr>
            <a:spLocks noGrp="1"/>
          </p:cNvSpPr>
          <p:nvPr>
            <p:ph type="ftr" sz="quarter" idx="11"/>
          </p:nvPr>
        </p:nvSpPr>
        <p:spPr/>
        <p:txBody>
          <a:bodyPr/>
          <a:lstStyle/>
          <a:p>
            <a:pPr>
              <a:defRPr/>
            </a:pPr>
            <a:endParaRPr lang="el-GR">
              <a:solidFill>
                <a:prstClr val="black"/>
              </a:solidFill>
            </a:endParaRPr>
          </a:p>
        </p:txBody>
      </p:sp>
      <p:sp>
        <p:nvSpPr>
          <p:cNvPr id="6" name="Slide Number Placeholder 5"/>
          <p:cNvSpPr>
            <a:spLocks noGrp="1"/>
          </p:cNvSpPr>
          <p:nvPr>
            <p:ph type="sldNum" sz="quarter" idx="12"/>
          </p:nvPr>
        </p:nvSpPr>
        <p:spPr/>
        <p:txBody>
          <a:bodyPr/>
          <a:lstStyle/>
          <a:p>
            <a:pPr>
              <a:defRPr/>
            </a:pPr>
            <a:fld id="{22F09A5F-6E60-43F2-858E-0E61E5038606}"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92155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l-GR">
              <a:solidFill>
                <a:prstClr val="black"/>
              </a:solidFill>
            </a:endParaRPr>
          </a:p>
        </p:txBody>
      </p:sp>
      <p:sp>
        <p:nvSpPr>
          <p:cNvPr id="6" name="Footer Placeholder 5"/>
          <p:cNvSpPr>
            <a:spLocks noGrp="1"/>
          </p:cNvSpPr>
          <p:nvPr>
            <p:ph type="ftr" sz="quarter" idx="11"/>
          </p:nvPr>
        </p:nvSpPr>
        <p:spPr/>
        <p:txBody>
          <a:bodyPr/>
          <a:lstStyle/>
          <a:p>
            <a:pPr>
              <a:defRPr/>
            </a:pPr>
            <a:endParaRPr lang="el-GR">
              <a:solidFill>
                <a:prstClr val="black"/>
              </a:solidFill>
            </a:endParaRPr>
          </a:p>
        </p:txBody>
      </p:sp>
      <p:sp>
        <p:nvSpPr>
          <p:cNvPr id="7" name="Slide Number Placeholder 6"/>
          <p:cNvSpPr>
            <a:spLocks noGrp="1"/>
          </p:cNvSpPr>
          <p:nvPr>
            <p:ph type="sldNum" sz="quarter" idx="12"/>
          </p:nvPr>
        </p:nvSpPr>
        <p:spPr/>
        <p:txBody>
          <a:bodyPr/>
          <a:lstStyle/>
          <a:p>
            <a:pPr>
              <a:defRPr/>
            </a:pPr>
            <a:fld id="{8837659A-5089-41CA-96D4-9766E574143D}"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60031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l-GR">
              <a:solidFill>
                <a:prstClr val="black"/>
              </a:solidFill>
            </a:endParaRPr>
          </a:p>
        </p:txBody>
      </p:sp>
      <p:sp>
        <p:nvSpPr>
          <p:cNvPr id="8" name="Footer Placeholder 7"/>
          <p:cNvSpPr>
            <a:spLocks noGrp="1"/>
          </p:cNvSpPr>
          <p:nvPr>
            <p:ph type="ftr" sz="quarter" idx="11"/>
          </p:nvPr>
        </p:nvSpPr>
        <p:spPr/>
        <p:txBody>
          <a:bodyPr/>
          <a:lstStyle/>
          <a:p>
            <a:pPr>
              <a:defRPr/>
            </a:pPr>
            <a:endParaRPr lang="el-GR">
              <a:solidFill>
                <a:prstClr val="black"/>
              </a:solidFill>
            </a:endParaRPr>
          </a:p>
        </p:txBody>
      </p:sp>
      <p:sp>
        <p:nvSpPr>
          <p:cNvPr id="9" name="Slide Number Placeholder 8"/>
          <p:cNvSpPr>
            <a:spLocks noGrp="1"/>
          </p:cNvSpPr>
          <p:nvPr>
            <p:ph type="sldNum" sz="quarter" idx="12"/>
          </p:nvPr>
        </p:nvSpPr>
        <p:spPr/>
        <p:txBody>
          <a:bodyPr/>
          <a:lstStyle/>
          <a:p>
            <a:pPr>
              <a:defRPr/>
            </a:pPr>
            <a:fld id="{B68CEFBC-FEF8-4A8D-9B21-FB889996116D}"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52504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l-GR">
              <a:solidFill>
                <a:prstClr val="black"/>
              </a:solidFill>
            </a:endParaRPr>
          </a:p>
        </p:txBody>
      </p:sp>
      <p:sp>
        <p:nvSpPr>
          <p:cNvPr id="4" name="Footer Placeholder 3"/>
          <p:cNvSpPr>
            <a:spLocks noGrp="1"/>
          </p:cNvSpPr>
          <p:nvPr>
            <p:ph type="ftr" sz="quarter" idx="11"/>
          </p:nvPr>
        </p:nvSpPr>
        <p:spPr/>
        <p:txBody>
          <a:bodyPr/>
          <a:lstStyle/>
          <a:p>
            <a:pPr>
              <a:defRPr/>
            </a:pPr>
            <a:endParaRPr lang="el-GR">
              <a:solidFill>
                <a:prstClr val="black"/>
              </a:solidFill>
            </a:endParaRPr>
          </a:p>
        </p:txBody>
      </p:sp>
      <p:sp>
        <p:nvSpPr>
          <p:cNvPr id="5" name="Slide Number Placeholder 4"/>
          <p:cNvSpPr>
            <a:spLocks noGrp="1"/>
          </p:cNvSpPr>
          <p:nvPr>
            <p:ph type="sldNum" sz="quarter" idx="12"/>
          </p:nvPr>
        </p:nvSpPr>
        <p:spPr/>
        <p:txBody>
          <a:bodyPr/>
          <a:lstStyle/>
          <a:p>
            <a:pPr>
              <a:defRPr/>
            </a:pPr>
            <a:fld id="{B094DD64-1CD8-4B5A-80D2-E05D313FD3C5}"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10111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solidFill>
                <a:prstClr val="black"/>
              </a:solidFill>
            </a:endParaRPr>
          </a:p>
        </p:txBody>
      </p:sp>
      <p:sp>
        <p:nvSpPr>
          <p:cNvPr id="3" name="Footer Placeholder 2"/>
          <p:cNvSpPr>
            <a:spLocks noGrp="1"/>
          </p:cNvSpPr>
          <p:nvPr>
            <p:ph type="ftr" sz="quarter" idx="11"/>
          </p:nvPr>
        </p:nvSpPr>
        <p:spPr/>
        <p:txBody>
          <a:bodyPr/>
          <a:lstStyle/>
          <a:p>
            <a:pPr>
              <a:defRPr/>
            </a:pPr>
            <a:endParaRPr lang="el-GR">
              <a:solidFill>
                <a:prstClr val="black"/>
              </a:solidFill>
            </a:endParaRPr>
          </a:p>
        </p:txBody>
      </p:sp>
      <p:sp>
        <p:nvSpPr>
          <p:cNvPr id="4" name="Slide Number Placeholder 3"/>
          <p:cNvSpPr>
            <a:spLocks noGrp="1"/>
          </p:cNvSpPr>
          <p:nvPr>
            <p:ph type="sldNum" sz="quarter" idx="12"/>
          </p:nvPr>
        </p:nvSpPr>
        <p:spPr/>
        <p:txBody>
          <a:bodyPr/>
          <a:lstStyle/>
          <a:p>
            <a:pPr>
              <a:defRPr/>
            </a:pPr>
            <a:fld id="{D991B445-5857-48A0-AD53-DBA1F88A9AA1}"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91227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solidFill>
            </a:endParaRPr>
          </a:p>
        </p:txBody>
      </p:sp>
      <p:sp>
        <p:nvSpPr>
          <p:cNvPr id="6" name="Footer Placeholder 5"/>
          <p:cNvSpPr>
            <a:spLocks noGrp="1"/>
          </p:cNvSpPr>
          <p:nvPr>
            <p:ph type="ftr" sz="quarter" idx="11"/>
          </p:nvPr>
        </p:nvSpPr>
        <p:spPr/>
        <p:txBody>
          <a:bodyPr/>
          <a:lstStyle/>
          <a:p>
            <a:pPr>
              <a:defRPr/>
            </a:pPr>
            <a:endParaRPr lang="el-GR">
              <a:solidFill>
                <a:prstClr val="black"/>
              </a:solidFill>
            </a:endParaRPr>
          </a:p>
        </p:txBody>
      </p:sp>
      <p:sp>
        <p:nvSpPr>
          <p:cNvPr id="7" name="Slide Number Placeholder 6"/>
          <p:cNvSpPr>
            <a:spLocks noGrp="1"/>
          </p:cNvSpPr>
          <p:nvPr>
            <p:ph type="sldNum" sz="quarter" idx="12"/>
          </p:nvPr>
        </p:nvSpPr>
        <p:spPr/>
        <p:txBody>
          <a:bodyPr/>
          <a:lstStyle/>
          <a:p>
            <a:pPr>
              <a:defRPr/>
            </a:pPr>
            <a:fld id="{CBF7B777-5E16-4C22-9A27-B8FEAC25312A}"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59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solidFill>
            </a:endParaRPr>
          </a:p>
        </p:txBody>
      </p:sp>
      <p:sp>
        <p:nvSpPr>
          <p:cNvPr id="6" name="Footer Placeholder 5"/>
          <p:cNvSpPr>
            <a:spLocks noGrp="1"/>
          </p:cNvSpPr>
          <p:nvPr>
            <p:ph type="ftr" sz="quarter" idx="11"/>
          </p:nvPr>
        </p:nvSpPr>
        <p:spPr/>
        <p:txBody>
          <a:bodyPr/>
          <a:lstStyle/>
          <a:p>
            <a:pPr>
              <a:defRPr/>
            </a:pPr>
            <a:endParaRPr lang="el-GR">
              <a:solidFill>
                <a:prstClr val="black"/>
              </a:solidFill>
            </a:endParaRPr>
          </a:p>
        </p:txBody>
      </p:sp>
      <p:sp>
        <p:nvSpPr>
          <p:cNvPr id="7" name="Slide Number Placeholder 6"/>
          <p:cNvSpPr>
            <a:spLocks noGrp="1"/>
          </p:cNvSpPr>
          <p:nvPr>
            <p:ph type="sldNum" sz="quarter" idx="12"/>
          </p:nvPr>
        </p:nvSpPr>
        <p:spPr/>
        <p:txBody>
          <a:bodyPr/>
          <a:lstStyle/>
          <a:p>
            <a:pPr>
              <a:defRPr/>
            </a:pPr>
            <a:fld id="{05AF36D3-6730-4525-8D9F-0515E8101826}"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766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l-GR">
              <a:solidFill>
                <a:prstClr val="black"/>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l-GR">
              <a:solidFill>
                <a:prstClr val="black"/>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F1FD52A8-509E-49B9-BF73-DD7603997436}"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37362869"/>
      </p:ext>
    </p:extLst>
  </p:cSld>
  <p:clrMap bg1="lt1" tx1="dk1" bg2="lt2" tx2="dk2" accent1="accent1" accent2="accent2" accent3="accent3" accent4="accent4" accent5="accent5" accent6="accent6" hlink="hlink" folHlink="folHlink"/>
  <p:sldLayoutIdLst>
    <p:sldLayoutId id="2147484968" r:id="rId1"/>
    <p:sldLayoutId id="2147484969" r:id="rId2"/>
    <p:sldLayoutId id="2147484970" r:id="rId3"/>
    <p:sldLayoutId id="2147484971" r:id="rId4"/>
    <p:sldLayoutId id="2147484972" r:id="rId5"/>
    <p:sldLayoutId id="2147484973" r:id="rId6"/>
    <p:sldLayoutId id="2147484974" r:id="rId7"/>
    <p:sldLayoutId id="2147484975" r:id="rId8"/>
    <p:sldLayoutId id="2147484976" r:id="rId9"/>
    <p:sldLayoutId id="2147484977" r:id="rId10"/>
    <p:sldLayoutId id="2147484978" r:id="rId11"/>
    <p:sldLayoutId id="2147484979" r:id="rId12"/>
    <p:sldLayoutId id="2147484980" r:id="rId13"/>
    <p:sldLayoutId id="2147484981" r:id="rId14"/>
    <p:sldLayoutId id="2147484982" r:id="rId15"/>
    <p:sldLayoutId id="2147484983" r:id="rId16"/>
    <p:sldLayoutId id="2147484984" r:id="rId1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treasury.gov.cy/" TargetMode="External"/><Relationship Id="rId2" Type="http://schemas.openxmlformats.org/officeDocument/2006/relationships/hyperlink" Target="mailto:mmonoyiou@treasury.gov.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2971800"/>
            <a:ext cx="6400800" cy="3505200"/>
          </a:xfrm>
        </p:spPr>
        <p:txBody>
          <a:bodyPr rtlCol="0">
            <a:normAutofit/>
          </a:bodyPr>
          <a:lstStyle/>
          <a:p>
            <a:pPr eaLnBrk="1" fontAlgn="auto" hangingPunct="1">
              <a:spcAft>
                <a:spcPts val="0"/>
              </a:spcAft>
              <a:buFont typeface="Arial" pitchFamily="34" charset="0"/>
              <a:buNone/>
              <a:defRPr/>
            </a:pPr>
            <a:r>
              <a:rPr lang="el-GR" b="1" dirty="0">
                <a:solidFill>
                  <a:schemeClr val="accent1">
                    <a:lumMod val="50000"/>
                  </a:schemeClr>
                </a:solidFill>
                <a:latin typeface="Arial" pitchFamily="34" charset="0"/>
                <a:cs typeface="Arial" pitchFamily="34" charset="0"/>
              </a:rPr>
              <a:t>ΔΙΑΔΙΚΑΣΙΕΣ ΣΥΝΑΨΗΣ ΔΗΜΟΣΙΩΝ ΣΥΜΒΑΣΕΩΝ</a:t>
            </a:r>
          </a:p>
          <a:p>
            <a:pPr eaLnBrk="1" fontAlgn="auto" hangingPunct="1">
              <a:spcAft>
                <a:spcPts val="0"/>
              </a:spcAft>
              <a:buFont typeface="Arial" pitchFamily="34" charset="0"/>
              <a:buNone/>
              <a:defRPr/>
            </a:pPr>
            <a:endParaRPr lang="en-US" b="1" dirty="0">
              <a:solidFill>
                <a:schemeClr val="accent1">
                  <a:lumMod val="50000"/>
                </a:schemeClr>
              </a:solidFill>
              <a:latin typeface="Arial" pitchFamily="34" charset="0"/>
              <a:cs typeface="Arial" pitchFamily="34" charset="0"/>
            </a:endParaRPr>
          </a:p>
          <a:p>
            <a:pPr eaLnBrk="1" fontAlgn="auto" hangingPunct="1">
              <a:spcAft>
                <a:spcPts val="0"/>
              </a:spcAft>
              <a:buFont typeface="Arial" pitchFamily="34" charset="0"/>
              <a:buNone/>
              <a:defRPr/>
            </a:pPr>
            <a:endParaRPr lang="en-US" b="1" dirty="0">
              <a:solidFill>
                <a:schemeClr val="accent1">
                  <a:lumMod val="50000"/>
                </a:schemeClr>
              </a:solidFill>
              <a:latin typeface="Arial" pitchFamily="34" charset="0"/>
              <a:cs typeface="Arial" pitchFamily="34" charset="0"/>
            </a:endParaRPr>
          </a:p>
          <a:p>
            <a:pPr eaLnBrk="1" fontAlgn="auto" hangingPunct="1">
              <a:spcAft>
                <a:spcPts val="0"/>
              </a:spcAft>
              <a:buFont typeface="Arial" pitchFamily="34" charset="0"/>
              <a:buNone/>
              <a:defRPr/>
            </a:pPr>
            <a:endParaRPr lang="el-GR" b="1" dirty="0">
              <a:solidFill>
                <a:schemeClr val="accent1">
                  <a:lumMod val="50000"/>
                </a:schemeClr>
              </a:solidFill>
              <a:latin typeface="Arial" pitchFamily="34" charset="0"/>
              <a:cs typeface="Arial" pitchFamily="34" charset="0"/>
            </a:endParaRPr>
          </a:p>
          <a:p>
            <a:pPr eaLnBrk="1" fontAlgn="auto" hangingPunct="1">
              <a:spcAft>
                <a:spcPts val="0"/>
              </a:spcAft>
              <a:buFont typeface="Arial" pitchFamily="34" charset="0"/>
              <a:buNone/>
              <a:defRPr/>
            </a:pPr>
            <a:r>
              <a:rPr lang="el-GR" sz="2400" b="1" dirty="0">
                <a:solidFill>
                  <a:schemeClr val="accent1">
                    <a:lumMod val="50000"/>
                  </a:schemeClr>
                </a:solidFill>
                <a:latin typeface="Arial" pitchFamily="34" charset="0"/>
                <a:cs typeface="Arial" pitchFamily="34" charset="0"/>
              </a:rPr>
              <a:t>Απρίλης </a:t>
            </a:r>
            <a:r>
              <a:rPr lang="en-US" sz="2400" b="1" dirty="0">
                <a:solidFill>
                  <a:schemeClr val="accent1">
                    <a:lumMod val="50000"/>
                  </a:schemeClr>
                </a:solidFill>
                <a:latin typeface="Arial" pitchFamily="34" charset="0"/>
                <a:cs typeface="Arial" pitchFamily="34" charset="0"/>
              </a:rPr>
              <a:t>202</a:t>
            </a:r>
            <a:r>
              <a:rPr lang="el-GR" sz="2400" b="1" dirty="0">
                <a:solidFill>
                  <a:schemeClr val="accent1">
                    <a:lumMod val="50000"/>
                  </a:schemeClr>
                </a:solidFill>
                <a:latin typeface="Arial" pitchFamily="34" charset="0"/>
                <a:cs typeface="Arial" pitchFamily="34" charset="0"/>
              </a:rPr>
              <a:t>4</a:t>
            </a:r>
          </a:p>
          <a:p>
            <a:pPr eaLnBrk="1" fontAlgn="auto" hangingPunct="1">
              <a:spcAft>
                <a:spcPts val="0"/>
              </a:spcAft>
              <a:buFont typeface="Arial" pitchFamily="34" charset="0"/>
              <a:buNone/>
              <a:defRPr/>
            </a:pPr>
            <a:r>
              <a:rPr lang="el-GR" sz="2400" b="1" dirty="0">
                <a:solidFill>
                  <a:schemeClr val="accent1">
                    <a:lumMod val="50000"/>
                  </a:schemeClr>
                </a:solidFill>
                <a:latin typeface="Arial" pitchFamily="34" charset="0"/>
                <a:cs typeface="Arial" pitchFamily="34" charset="0"/>
              </a:rPr>
              <a:t>Μαρία Μονογιού</a:t>
            </a:r>
            <a:endParaRPr lang="en-US" sz="2400" b="1" dirty="0">
              <a:solidFill>
                <a:schemeClr val="accent1">
                  <a:lumMod val="50000"/>
                </a:schemeClr>
              </a:solidFill>
              <a:latin typeface="Arial" pitchFamily="34" charset="0"/>
              <a:cs typeface="Arial" pitchFamily="34" charset="0"/>
            </a:endParaRPr>
          </a:p>
        </p:txBody>
      </p:sp>
      <p:pic>
        <p:nvPicPr>
          <p:cNvPr id="8195" name="Picture 4" descr="GREYThireos_tra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8888" y="685800"/>
            <a:ext cx="142557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196" name="Object 5"/>
          <p:cNvGraphicFramePr>
            <a:graphicFrameLocks noChangeAspect="1"/>
          </p:cNvGraphicFramePr>
          <p:nvPr/>
        </p:nvGraphicFramePr>
        <p:xfrm>
          <a:off x="6629400" y="914400"/>
          <a:ext cx="1081088" cy="1008063"/>
        </p:xfrm>
        <a:graphic>
          <a:graphicData uri="http://schemas.openxmlformats.org/presentationml/2006/ole">
            <mc:AlternateContent xmlns:mc="http://schemas.openxmlformats.org/markup-compatibility/2006">
              <mc:Choice xmlns:v="urn:schemas-microsoft-com:vml" Requires="v">
                <p:oleObj r:id="rId4" imgW="1924319" imgH="1638529" progId="">
                  <p:embed/>
                </p:oleObj>
              </mc:Choice>
              <mc:Fallback>
                <p:oleObj r:id="rId4" imgW="1924319" imgH="1638529" progId="">
                  <p:embed/>
                  <p:pic>
                    <p:nvPicPr>
                      <p:cNvPr id="0" name="Picture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914400"/>
                        <a:ext cx="1081088"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7" name="Rectangle 6"/>
          <p:cNvSpPr>
            <a:spLocks noChangeArrowheads="1"/>
          </p:cNvSpPr>
          <p:nvPr/>
        </p:nvSpPr>
        <p:spPr bwMode="auto">
          <a:xfrm>
            <a:off x="539750" y="2205038"/>
            <a:ext cx="2990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l-GR" b="1"/>
              <a:t>ΚΥΠΡΙΑΚΗ ΔΗΜΟΚΡΑΤΙΑ</a:t>
            </a:r>
          </a:p>
        </p:txBody>
      </p:sp>
      <p:sp>
        <p:nvSpPr>
          <p:cNvPr id="8198" name="Rectangle 7"/>
          <p:cNvSpPr>
            <a:spLocks noChangeArrowheads="1"/>
          </p:cNvSpPr>
          <p:nvPr/>
        </p:nvSpPr>
        <p:spPr bwMode="auto">
          <a:xfrm>
            <a:off x="5943600" y="2057400"/>
            <a:ext cx="2590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l-GR" b="1"/>
              <a:t>ΓΕΝΙΚΟ ΛΟΓΙΣΤΗΡΙΟ</a:t>
            </a:r>
            <a:endParaRPr lang="el-GR"/>
          </a:p>
          <a:p>
            <a:pPr eaLnBrk="1" hangingPunct="1"/>
            <a:r>
              <a:rPr lang="en-US" b="1"/>
              <a:t> </a:t>
            </a:r>
            <a:r>
              <a:rPr lang="el-GR" b="1"/>
              <a:t>ΤΗΣ ΔΗΜΟΚΡΑΤΙΑΣ</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55" y="152400"/>
            <a:ext cx="8839200" cy="1256506"/>
          </a:xfrm>
        </p:spPr>
        <p:txBody>
          <a:bodyPr>
            <a:normAutofit/>
          </a:bodyPr>
          <a:lstStyle/>
          <a:p>
            <a:pPr marL="85725" indent="-85725"/>
            <a:r>
              <a:rPr lang="el-GR" sz="3800" dirty="0">
                <a:solidFill>
                  <a:schemeClr val="accent2">
                    <a:lumMod val="50000"/>
                  </a:schemeClr>
                </a:solidFill>
              </a:rPr>
              <a:t>Εξαιρέσεις</a:t>
            </a:r>
          </a:p>
        </p:txBody>
      </p:sp>
      <p:sp>
        <p:nvSpPr>
          <p:cNvPr id="3" name="Content Placeholder 2"/>
          <p:cNvSpPr>
            <a:spLocks noGrp="1"/>
          </p:cNvSpPr>
          <p:nvPr>
            <p:ph idx="1"/>
          </p:nvPr>
        </p:nvSpPr>
        <p:spPr>
          <a:xfrm>
            <a:off x="228600" y="1219200"/>
            <a:ext cx="8763000" cy="5235608"/>
          </a:xfrm>
        </p:spPr>
        <p:txBody>
          <a:bodyPr>
            <a:normAutofit fontScale="92500" lnSpcReduction="10000"/>
          </a:bodyPr>
          <a:lstStyle/>
          <a:p>
            <a:pPr marL="65087" indent="0">
              <a:buNone/>
            </a:pPr>
            <a:r>
              <a:rPr lang="el-GR" sz="2400" dirty="0"/>
              <a:t>Από την εφαρμογή του Ν.73(Ι)/2016 εξαιρούνται μεταξύ άλλων δημόσιες συμβάσεις που</a:t>
            </a:r>
            <a:r>
              <a:rPr lang="en-US" sz="2400" dirty="0"/>
              <a:t>:</a:t>
            </a:r>
            <a:endParaRPr lang="el-GR" sz="2400" dirty="0"/>
          </a:p>
          <a:p>
            <a:r>
              <a:rPr lang="el-GR" sz="2400" dirty="0"/>
              <a:t> συνάπτονται στους τομείς του ύδατος, της ενέργειας, των μεταφορών και των ταχυδρομικών υπηρεσιών</a:t>
            </a:r>
          </a:p>
          <a:p>
            <a:r>
              <a:rPr lang="el-GR" sz="2400" dirty="0"/>
              <a:t>έχουν ως κύριο αντικείμενο τη διάθεση ή την εκμετάλλευση δημόσιων δικτύων επικοινωνιών ή την παροχή στο κοινό μίας ή περισσότερων υπηρεσιών ηλεκτρονικών επικοινωνιών από Αν. Αρχές</a:t>
            </a:r>
          </a:p>
          <a:p>
            <a:r>
              <a:rPr lang="el-GR" sz="2400" dirty="0"/>
              <a:t>διοργανώνονται σύμφωνα με τους κανόνες διαδικασιών που προβλέπονται από διεθνή οργανισμό ή διεθνές χρηματοδοτικό ίδρυμα εφόσον χρηματοδοτούνται πλήρως από αυτό</a:t>
            </a:r>
          </a:p>
          <a:p>
            <a:r>
              <a:rPr lang="el-GR" sz="2400" dirty="0"/>
              <a:t>αφορούν συγκεκριμένες κατηγορίες υπηρεσιών όπως για παράδειγμα</a:t>
            </a:r>
            <a:r>
              <a:rPr lang="en-US" sz="2400" dirty="0"/>
              <a:t>:</a:t>
            </a:r>
            <a:r>
              <a:rPr lang="el-GR" sz="2400" dirty="0"/>
              <a:t> απόκτηση ακινήτων, διαιτησίας και συμβιβασμού, συγκεκριμένες νομικές υπηρεσίες, δάνεια, συμβάσεις απασχόλησης  </a:t>
            </a:r>
          </a:p>
          <a:p>
            <a:pPr marL="0" indent="0">
              <a:buNone/>
            </a:pPr>
            <a:endParaRPr lang="el-GR" sz="2400" dirty="0"/>
          </a:p>
          <a:p>
            <a:endParaRPr lang="el-GR" sz="2400" dirty="0"/>
          </a:p>
          <a:p>
            <a:pPr marL="65087" indent="0">
              <a:buNone/>
            </a:pPr>
            <a:endParaRPr lang="el-GR" sz="2400" dirty="0"/>
          </a:p>
          <a:p>
            <a:endParaRPr lang="el-GR" dirty="0"/>
          </a:p>
          <a:p>
            <a:endParaRPr lang="el-GR" dirty="0"/>
          </a:p>
        </p:txBody>
      </p:sp>
      <p:sp>
        <p:nvSpPr>
          <p:cNvPr id="4" name="Slide Number Placeholder 3"/>
          <p:cNvSpPr>
            <a:spLocks noGrp="1"/>
          </p:cNvSpPr>
          <p:nvPr>
            <p:ph type="sldNum" sz="quarter" idx="12"/>
          </p:nvPr>
        </p:nvSpPr>
        <p:spPr/>
        <p:txBody>
          <a:bodyPr/>
          <a:lstStyle/>
          <a:p>
            <a:pPr>
              <a:defRPr/>
            </a:pPr>
            <a:fld id="{ACA45B44-05A3-4B4A-906F-294427C9CB75}" type="slidenum">
              <a:rPr lang="el-GR" smtClean="0"/>
              <a:pPr>
                <a:defRPr/>
              </a:pPr>
              <a:t>10</a:t>
            </a:fld>
            <a:endParaRPr lang="el-GR"/>
          </a:p>
        </p:txBody>
      </p:sp>
    </p:spTree>
    <p:extLst>
      <p:ext uri="{BB962C8B-B14F-4D97-AF65-F5344CB8AC3E}">
        <p14:creationId xmlns:p14="http://schemas.microsoft.com/office/powerpoint/2010/main" val="404703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3"/>
          <p:cNvSpPr>
            <a:spLocks noGrp="1" noChangeArrowheads="1"/>
          </p:cNvSpPr>
          <p:nvPr>
            <p:ph type="title"/>
          </p:nvPr>
        </p:nvSpPr>
        <p:spPr>
          <a:xfrm>
            <a:off x="381000" y="89231"/>
            <a:ext cx="8229600" cy="990600"/>
          </a:xfrm>
        </p:spPr>
        <p:txBody>
          <a:bodyPr/>
          <a:lstStyle/>
          <a:p>
            <a:pPr indent="-398463" eaLnBrk="1" fontAlgn="auto" hangingPunct="1">
              <a:spcAft>
                <a:spcPts val="0"/>
              </a:spcAft>
              <a:defRPr/>
            </a:pPr>
            <a:r>
              <a:rPr lang="el-GR" sz="3800" dirty="0">
                <a:solidFill>
                  <a:schemeClr val="accent2">
                    <a:lumMod val="50000"/>
                  </a:schemeClr>
                </a:solidFill>
              </a:rPr>
              <a:t>Κατώτατα όρια          </a:t>
            </a:r>
            <a:r>
              <a:rPr lang="el-GR" sz="1800" dirty="0">
                <a:solidFill>
                  <a:schemeClr val="accent2">
                    <a:lumMod val="50000"/>
                  </a:schemeClr>
                </a:solidFill>
              </a:rPr>
              <a:t>(</a:t>
            </a:r>
            <a:r>
              <a:rPr lang="en-US" sz="1800" dirty="0">
                <a:solidFill>
                  <a:schemeClr val="accent2">
                    <a:lumMod val="50000"/>
                  </a:schemeClr>
                </a:solidFill>
              </a:rPr>
              <a:t>73</a:t>
            </a:r>
            <a:r>
              <a:rPr lang="el-GR" sz="1800" dirty="0">
                <a:solidFill>
                  <a:schemeClr val="accent2">
                    <a:lumMod val="50000"/>
                  </a:schemeClr>
                </a:solidFill>
              </a:rPr>
              <a:t>(Ι)/20</a:t>
            </a:r>
            <a:r>
              <a:rPr lang="en-US" sz="1800" dirty="0">
                <a:solidFill>
                  <a:schemeClr val="accent2">
                    <a:lumMod val="50000"/>
                  </a:schemeClr>
                </a:solidFill>
              </a:rPr>
              <a:t>1</a:t>
            </a:r>
            <a:r>
              <a:rPr lang="el-GR" sz="1800" dirty="0">
                <a:solidFill>
                  <a:schemeClr val="accent2">
                    <a:lumMod val="50000"/>
                  </a:schemeClr>
                </a:solidFill>
              </a:rPr>
              <a:t>6)</a:t>
            </a:r>
          </a:p>
        </p:txBody>
      </p:sp>
      <p:sp>
        <p:nvSpPr>
          <p:cNvPr id="7188" name="Rectangle 25"/>
          <p:cNvSpPr>
            <a:spLocks noGrp="1" noChangeArrowheads="1"/>
          </p:cNvSpPr>
          <p:nvPr>
            <p:ph type="body" sz="half" idx="2"/>
          </p:nvPr>
        </p:nvSpPr>
        <p:spPr>
          <a:xfrm>
            <a:off x="368060" y="2667000"/>
            <a:ext cx="8229600" cy="4349909"/>
          </a:xfrm>
        </p:spPr>
        <p:txBody>
          <a:bodyPr wrap="square" rtlCol="0">
            <a:spAutoFit/>
          </a:bodyPr>
          <a:lstStyle/>
          <a:p>
            <a:pPr marL="0" lvl="1" indent="0" fontAlgn="auto">
              <a:spcAft>
                <a:spcPts val="0"/>
              </a:spcAft>
              <a:buNone/>
              <a:tabLst>
                <a:tab pos="0" algn="l"/>
              </a:tabLst>
              <a:defRPr/>
            </a:pPr>
            <a:r>
              <a:rPr lang="el-GR" dirty="0">
                <a:solidFill>
                  <a:schemeClr val="dk1"/>
                </a:solidFill>
              </a:rPr>
              <a:t>Για δημόσιες συμβάσεις κοινωνικών και άλλων ειδικών υπηρεσιών που περιλαμβάνονται στο Παράρτημα XIV του Νόμου 73(1)/2016, το κατώτατο όριο της Ε.Ε. είναι €750.000.</a:t>
            </a:r>
          </a:p>
          <a:p>
            <a:pPr marL="822960" lvl="1" eaLnBrk="1" fontAlgn="auto" hangingPunct="1">
              <a:spcAft>
                <a:spcPts val="0"/>
              </a:spcAft>
              <a:buFont typeface="Verdana"/>
              <a:buChar char="›"/>
              <a:defRPr/>
            </a:pPr>
            <a:r>
              <a:rPr lang="el-GR" sz="1800" dirty="0"/>
              <a:t>Καθορίζονται για περίοδο 2 χρόνων</a:t>
            </a:r>
          </a:p>
          <a:p>
            <a:pPr marL="822960" lvl="1" eaLnBrk="1" fontAlgn="auto" hangingPunct="1">
              <a:spcAft>
                <a:spcPts val="0"/>
              </a:spcAft>
              <a:buFont typeface="Verdana"/>
              <a:buChar char="›"/>
              <a:defRPr/>
            </a:pPr>
            <a:r>
              <a:rPr lang="el-GR" sz="1800" dirty="0"/>
              <a:t>Δεν περιλαμβάνουν ΦΠΑ</a:t>
            </a:r>
          </a:p>
          <a:p>
            <a:pPr marL="822960" lvl="1" eaLnBrk="1" fontAlgn="auto" hangingPunct="1">
              <a:spcAft>
                <a:spcPts val="0"/>
              </a:spcAft>
              <a:buFont typeface="Verdana"/>
              <a:buChar char="›"/>
              <a:defRPr/>
            </a:pPr>
            <a:r>
              <a:rPr lang="el-GR" sz="1800" dirty="0"/>
              <a:t>Ενημέρωση από τη ΔΔΣ στην Εγκύκλιο </a:t>
            </a:r>
            <a:r>
              <a:rPr lang="el-GR" sz="1800" b="1" dirty="0"/>
              <a:t>ΓΛ/ΑΑΔΣ 101 </a:t>
            </a:r>
          </a:p>
          <a:p>
            <a:pPr marL="822960" lvl="1" eaLnBrk="1" fontAlgn="auto" hangingPunct="1">
              <a:spcAft>
                <a:spcPts val="0"/>
              </a:spcAft>
              <a:buFont typeface="Verdana"/>
              <a:buChar char="›"/>
              <a:defRPr/>
            </a:pPr>
            <a:r>
              <a:rPr lang="el-GR" sz="1800" dirty="0"/>
              <a:t>Ισχύουν από 1.1.202</a:t>
            </a:r>
            <a:r>
              <a:rPr lang="en-US" sz="1800" dirty="0"/>
              <a:t>4</a:t>
            </a:r>
            <a:r>
              <a:rPr lang="el-GR" sz="1800" dirty="0"/>
              <a:t> μέχρι 31.12.2</a:t>
            </a:r>
            <a:r>
              <a:rPr lang="en-US" sz="1800" dirty="0"/>
              <a:t>5</a:t>
            </a:r>
            <a:endParaRPr lang="el-GR" sz="1800" dirty="0"/>
          </a:p>
          <a:p>
            <a:pPr marL="822960" lvl="1" eaLnBrk="1" fontAlgn="auto" hangingPunct="1">
              <a:spcAft>
                <a:spcPts val="0"/>
              </a:spcAft>
              <a:buFont typeface="Verdana"/>
              <a:buChar char="›"/>
              <a:defRPr/>
            </a:pPr>
            <a:r>
              <a:rPr lang="el-GR" sz="1800" dirty="0"/>
              <a:t>Εκτιμώμενη Αξία &gt; κατωτάτων ορίων  </a:t>
            </a:r>
            <a:r>
              <a:rPr lang="en-US" sz="1800" dirty="0"/>
              <a:t> </a:t>
            </a:r>
            <a:endParaRPr lang="el-GR" sz="1800" dirty="0"/>
          </a:p>
          <a:p>
            <a:pPr marL="1106424" lvl="2" eaLnBrk="1" fontAlgn="auto" hangingPunct="1">
              <a:spcAft>
                <a:spcPts val="0"/>
              </a:spcAft>
              <a:buFont typeface="Wingdings 2"/>
              <a:buChar char=""/>
              <a:defRPr/>
            </a:pPr>
            <a:r>
              <a:rPr lang="el-GR" sz="1800" dirty="0"/>
              <a:t>Υποχρεωτική Δημοσίευση στην Επίσημη Εφημερίδα της Ευρωπαϊκής Επιτροπής (</a:t>
            </a:r>
            <a:r>
              <a:rPr lang="en-US" sz="1800" dirty="0"/>
              <a:t>OJEU)</a:t>
            </a:r>
            <a:endParaRPr lang="el-GR" sz="1800" dirty="0"/>
          </a:p>
          <a:p>
            <a:pPr marL="1106424" lvl="2" eaLnBrk="1" fontAlgn="auto" hangingPunct="1">
              <a:spcAft>
                <a:spcPts val="0"/>
              </a:spcAft>
              <a:buFont typeface="Wingdings 2"/>
              <a:buChar char=""/>
              <a:defRPr/>
            </a:pPr>
            <a:r>
              <a:rPr lang="el-GR" sz="1800" dirty="0"/>
              <a:t>Υποχρεωτική Εφαρμογή του Μέρους Ι – Ι</a:t>
            </a:r>
            <a:r>
              <a:rPr lang="en-US" sz="1800" dirty="0"/>
              <a:t>V</a:t>
            </a:r>
            <a:r>
              <a:rPr lang="el-GR" sz="1800" dirty="0"/>
              <a:t> του Ν.</a:t>
            </a:r>
            <a:r>
              <a:rPr lang="en-US" sz="1800" dirty="0"/>
              <a:t>73</a:t>
            </a:r>
            <a:r>
              <a:rPr lang="el-GR" sz="1800" dirty="0"/>
              <a:t>(Ι)/20</a:t>
            </a:r>
            <a:r>
              <a:rPr lang="en-US" sz="1800" dirty="0"/>
              <a:t>1</a:t>
            </a:r>
            <a:r>
              <a:rPr lang="el-GR" sz="1800" dirty="0"/>
              <a:t>6</a:t>
            </a:r>
          </a:p>
          <a:p>
            <a:pPr marL="533400" indent="-533400" eaLnBrk="1" fontAlgn="auto" hangingPunct="1">
              <a:spcAft>
                <a:spcPts val="0"/>
              </a:spcAft>
              <a:buFont typeface="Arial" pitchFamily="34" charset="0"/>
              <a:buChar char="•"/>
              <a:defRPr/>
            </a:pPr>
            <a:endParaRPr lang="el-GR" b="1" dirty="0"/>
          </a:p>
        </p:txBody>
      </p:sp>
      <p:sp>
        <p:nvSpPr>
          <p:cNvPr id="1741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AEF0A35-4112-4A2A-9E4E-58E8ED83F9C6}" type="slidenum">
              <a:rPr lang="el-GR" smtClean="0"/>
              <a:pPr/>
              <a:t>11</a:t>
            </a:fld>
            <a:endParaRPr lang="el-GR"/>
          </a:p>
        </p:txBody>
      </p:sp>
      <p:graphicFrame>
        <p:nvGraphicFramePr>
          <p:cNvPr id="2" name="Table 1"/>
          <p:cNvGraphicFramePr>
            <a:graphicFrameLocks noGrp="1"/>
          </p:cNvGraphicFramePr>
          <p:nvPr>
            <p:extLst>
              <p:ext uri="{D42A27DB-BD31-4B8C-83A1-F6EECF244321}">
                <p14:modId xmlns:p14="http://schemas.microsoft.com/office/powerpoint/2010/main" val="2497685729"/>
              </p:ext>
            </p:extLst>
          </p:nvPr>
        </p:nvGraphicFramePr>
        <p:xfrm>
          <a:off x="368060" y="914400"/>
          <a:ext cx="8229600" cy="1660585"/>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89340">
                  <a:extLst>
                    <a:ext uri="{9D8B030D-6E8A-4147-A177-3AD203B41FA5}">
                      <a16:colId xmlns:a16="http://schemas.microsoft.com/office/drawing/2014/main" val="20002"/>
                    </a:ext>
                  </a:extLst>
                </a:gridCol>
                <a:gridCol w="1434860">
                  <a:extLst>
                    <a:ext uri="{9D8B030D-6E8A-4147-A177-3AD203B41FA5}">
                      <a16:colId xmlns:a16="http://schemas.microsoft.com/office/drawing/2014/main" val="20003"/>
                    </a:ext>
                  </a:extLst>
                </a:gridCol>
              </a:tblGrid>
              <a:tr h="525614">
                <a:tc>
                  <a:txBody>
                    <a:bodyPr/>
                    <a:lstStyle/>
                    <a:p>
                      <a:endParaRPr lang="el-GR" dirty="0"/>
                    </a:p>
                  </a:txBody>
                  <a:tcPr/>
                </a:tc>
                <a:tc>
                  <a:txBody>
                    <a:bodyPr/>
                    <a:lstStyle/>
                    <a:p>
                      <a:r>
                        <a:rPr lang="el-GR" dirty="0"/>
                        <a:t>Προμήθειες </a:t>
                      </a:r>
                    </a:p>
                  </a:txBody>
                  <a:tcPr/>
                </a:tc>
                <a:tc>
                  <a:txBody>
                    <a:bodyPr/>
                    <a:lstStyle/>
                    <a:p>
                      <a:r>
                        <a:rPr lang="el-GR" dirty="0"/>
                        <a:t>Υπηρεσίες </a:t>
                      </a:r>
                    </a:p>
                  </a:txBody>
                  <a:tcPr/>
                </a:tc>
                <a:tc>
                  <a:txBody>
                    <a:bodyPr/>
                    <a:lstStyle/>
                    <a:p>
                      <a:r>
                        <a:rPr lang="el-GR" dirty="0"/>
                        <a:t>Έργα</a:t>
                      </a:r>
                    </a:p>
                  </a:txBody>
                  <a:tcPr/>
                </a:tc>
                <a:extLst>
                  <a:ext uri="{0D108BD9-81ED-4DB2-BD59-A6C34878D82A}">
                    <a16:rowId xmlns:a16="http://schemas.microsoft.com/office/drawing/2014/main" val="10000"/>
                  </a:ext>
                </a:extLst>
              </a:tr>
              <a:tr h="525614">
                <a:tc>
                  <a:txBody>
                    <a:bodyPr/>
                    <a:lstStyle/>
                    <a:p>
                      <a:r>
                        <a:rPr lang="el-GR" sz="1600" dirty="0"/>
                        <a:t>Κεντρική</a:t>
                      </a:r>
                      <a:r>
                        <a:rPr lang="el-GR" sz="1600" baseline="0" dirty="0"/>
                        <a:t> Κυβέρνηση</a:t>
                      </a:r>
                      <a:endParaRPr lang="el-GR" sz="1600" dirty="0"/>
                    </a:p>
                  </a:txBody>
                  <a:tcPr/>
                </a:tc>
                <a:tc>
                  <a:txBody>
                    <a:bodyPr/>
                    <a:lstStyle/>
                    <a:p>
                      <a:r>
                        <a:rPr lang="el-GR" dirty="0"/>
                        <a:t>€1</a:t>
                      </a:r>
                      <a:r>
                        <a:rPr lang="en-US" dirty="0"/>
                        <a:t>43</a:t>
                      </a:r>
                      <a:r>
                        <a:rPr lang="el-GR" dirty="0"/>
                        <a:t>.000</a:t>
                      </a:r>
                    </a:p>
                  </a:txBody>
                  <a:tcPr/>
                </a:tc>
                <a:tc>
                  <a:txBody>
                    <a:bodyPr/>
                    <a:lstStyle/>
                    <a:p>
                      <a:r>
                        <a:rPr lang="el-GR" dirty="0"/>
                        <a:t>€1</a:t>
                      </a:r>
                      <a:r>
                        <a:rPr lang="en-US" dirty="0"/>
                        <a:t>43</a:t>
                      </a:r>
                      <a:r>
                        <a:rPr lang="el-GR" dirty="0"/>
                        <a:t>.000</a:t>
                      </a:r>
                    </a:p>
                  </a:txBody>
                  <a:tcPr/>
                </a:tc>
                <a:tc>
                  <a:txBody>
                    <a:bodyPr/>
                    <a:lstStyle/>
                    <a:p>
                      <a:r>
                        <a:rPr lang="el-GR" dirty="0"/>
                        <a:t>€5.</a:t>
                      </a:r>
                      <a:r>
                        <a:rPr lang="en-GB" dirty="0"/>
                        <a:t>538</a:t>
                      </a:r>
                      <a:r>
                        <a:rPr lang="el-GR" dirty="0"/>
                        <a:t>.000</a:t>
                      </a:r>
                    </a:p>
                  </a:txBody>
                  <a:tcPr/>
                </a:tc>
                <a:extLst>
                  <a:ext uri="{0D108BD9-81ED-4DB2-BD59-A6C34878D82A}">
                    <a16:rowId xmlns:a16="http://schemas.microsoft.com/office/drawing/2014/main" val="10001"/>
                  </a:ext>
                </a:extLst>
              </a:tr>
              <a:tr h="609357">
                <a:tc>
                  <a:txBody>
                    <a:bodyPr/>
                    <a:lstStyle/>
                    <a:p>
                      <a:r>
                        <a:rPr lang="el-GR" sz="1600" dirty="0"/>
                        <a:t>Οργανισμοί Δημοσίου</a:t>
                      </a:r>
                      <a:r>
                        <a:rPr lang="el-GR" sz="1600" baseline="0" dirty="0"/>
                        <a:t> Δικαίου &amp; Αρχές Τοπικής Αυτοδιοίκησης</a:t>
                      </a:r>
                      <a:endParaRPr lang="el-GR" sz="1600" dirty="0"/>
                    </a:p>
                  </a:txBody>
                  <a:tcPr/>
                </a:tc>
                <a:tc>
                  <a:txBody>
                    <a:bodyPr/>
                    <a:lstStyle/>
                    <a:p>
                      <a:r>
                        <a:rPr lang="el-GR" dirty="0"/>
                        <a:t>€</a:t>
                      </a:r>
                      <a:r>
                        <a:rPr lang="en-GB" dirty="0"/>
                        <a:t>221</a:t>
                      </a:r>
                      <a:r>
                        <a:rPr lang="el-GR" dirty="0"/>
                        <a:t>.000</a:t>
                      </a:r>
                    </a:p>
                  </a:txBody>
                  <a:tcPr/>
                </a:tc>
                <a:tc>
                  <a:txBody>
                    <a:bodyPr/>
                    <a:lstStyle/>
                    <a:p>
                      <a:r>
                        <a:rPr lang="el-GR" dirty="0"/>
                        <a:t>€2</a:t>
                      </a:r>
                      <a:r>
                        <a:rPr lang="en-GB" dirty="0"/>
                        <a:t>21</a:t>
                      </a:r>
                      <a:r>
                        <a:rPr lang="el-GR" dirty="0"/>
                        <a:t>.000</a:t>
                      </a:r>
                    </a:p>
                  </a:txBody>
                  <a:tcPr/>
                </a:tc>
                <a:tc>
                  <a:txBody>
                    <a:bodyPr/>
                    <a:lstStyle/>
                    <a:p>
                      <a:r>
                        <a:rPr lang="el-GR" dirty="0"/>
                        <a:t>€5.</a:t>
                      </a:r>
                      <a:r>
                        <a:rPr lang="en-GB" dirty="0"/>
                        <a:t>538</a:t>
                      </a:r>
                      <a:r>
                        <a:rPr lang="el-GR" dirty="0"/>
                        <a:t>.000</a:t>
                      </a:r>
                    </a:p>
                  </a:txBody>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485"/>
            <a:ext cx="8229600" cy="799306"/>
          </a:xfrm>
        </p:spPr>
        <p:txBody>
          <a:bodyPr>
            <a:normAutofit/>
          </a:bodyPr>
          <a:lstStyle/>
          <a:p>
            <a:pPr>
              <a:defRPr/>
            </a:pPr>
            <a:r>
              <a:rPr lang="el-GR" sz="4000" dirty="0">
                <a:solidFill>
                  <a:schemeClr val="accent2">
                    <a:lumMod val="50000"/>
                  </a:schemeClr>
                </a:solidFill>
              </a:rPr>
              <a:t>Εκτιμώμενη αξία</a:t>
            </a:r>
          </a:p>
        </p:txBody>
      </p:sp>
      <p:sp>
        <p:nvSpPr>
          <p:cNvPr id="3" name="Content Placeholder 2"/>
          <p:cNvSpPr>
            <a:spLocks noGrp="1"/>
          </p:cNvSpPr>
          <p:nvPr>
            <p:ph idx="1"/>
          </p:nvPr>
        </p:nvSpPr>
        <p:spPr>
          <a:xfrm>
            <a:off x="152400" y="990600"/>
            <a:ext cx="8915400" cy="5464175"/>
          </a:xfrm>
        </p:spPr>
        <p:txBody>
          <a:bodyPr/>
          <a:lstStyle/>
          <a:p>
            <a:pPr marL="598932" indent="-342900">
              <a:defRPr/>
            </a:pPr>
            <a:r>
              <a:rPr lang="el-GR" sz="2200" dirty="0"/>
              <a:t>Καθοριστικός παράγοντας</a:t>
            </a:r>
          </a:p>
          <a:p>
            <a:pPr lvl="2">
              <a:defRPr/>
            </a:pPr>
            <a:r>
              <a:rPr lang="el-GR" sz="2200" dirty="0"/>
              <a:t>Για σκοπούς εφαρμογής Νομοθεσίας (Μέρος Ι </a:t>
            </a:r>
            <a:r>
              <a:rPr lang="en-US" sz="2200" dirty="0"/>
              <a:t>-</a:t>
            </a:r>
            <a:r>
              <a:rPr lang="el-GR" sz="2200" dirty="0"/>
              <a:t>Ι</a:t>
            </a:r>
            <a:r>
              <a:rPr lang="en-US" sz="2200" dirty="0"/>
              <a:t>V</a:t>
            </a:r>
            <a:r>
              <a:rPr lang="el-GR" sz="2200" dirty="0"/>
              <a:t> ή Μέρος </a:t>
            </a:r>
            <a:r>
              <a:rPr lang="en-US" sz="2200" dirty="0"/>
              <a:t>V</a:t>
            </a:r>
            <a:r>
              <a:rPr lang="el-GR" sz="2200" dirty="0"/>
              <a:t>)</a:t>
            </a:r>
          </a:p>
          <a:p>
            <a:pPr lvl="2">
              <a:defRPr/>
            </a:pPr>
            <a:r>
              <a:rPr lang="el-GR" sz="2200" dirty="0"/>
              <a:t>Για προσφυγή σε συνοπτικές διαδικασίες </a:t>
            </a:r>
          </a:p>
          <a:p>
            <a:pPr marL="598932" indent="-342900">
              <a:defRPr/>
            </a:pPr>
            <a:r>
              <a:rPr lang="el-GR" sz="2200" dirty="0"/>
              <a:t>Τρόπος υπολογισμού  άρθρο </a:t>
            </a:r>
            <a:r>
              <a:rPr lang="en-US" sz="2200" dirty="0"/>
              <a:t>10</a:t>
            </a:r>
            <a:r>
              <a:rPr lang="el-GR" sz="2200" dirty="0"/>
              <a:t> του Ν.</a:t>
            </a:r>
            <a:r>
              <a:rPr lang="en-US" sz="2200" dirty="0"/>
              <a:t>73</a:t>
            </a:r>
            <a:r>
              <a:rPr lang="el-GR" sz="2200" dirty="0"/>
              <a:t>(Ι)/20</a:t>
            </a:r>
            <a:r>
              <a:rPr lang="en-US" sz="2200" dirty="0"/>
              <a:t>1</a:t>
            </a:r>
            <a:r>
              <a:rPr lang="el-GR" sz="2200" dirty="0"/>
              <a:t>6</a:t>
            </a:r>
          </a:p>
          <a:p>
            <a:pPr lvl="2">
              <a:defRPr/>
            </a:pPr>
            <a:r>
              <a:rPr lang="el-GR" sz="2200" dirty="0"/>
              <a:t>Χωρίς ΦΠΑ</a:t>
            </a:r>
          </a:p>
          <a:p>
            <a:pPr lvl="2">
              <a:defRPr/>
            </a:pPr>
            <a:r>
              <a:rPr lang="el-GR" sz="2200" dirty="0"/>
              <a:t>Εκτιμώμενο συνολικό πληρωτέο ποσό</a:t>
            </a:r>
          </a:p>
          <a:p>
            <a:pPr lvl="2">
              <a:defRPr/>
            </a:pPr>
            <a:r>
              <a:rPr lang="el-GR" sz="2200" dirty="0"/>
              <a:t>Περιλαμβάνει τυχόν δικαιώματα προαίρεσης ή τυχόν παρατάσεις της σύμβασης</a:t>
            </a:r>
          </a:p>
          <a:p>
            <a:pPr lvl="2">
              <a:defRPr/>
            </a:pPr>
            <a:r>
              <a:rPr lang="el-GR" sz="2200" dirty="0"/>
              <a:t>Υπολογίζεται κατά την έναρξη της διαδικασίας για να είναι έγκαιρη και όσον το δυνατό πιο έγκυρη</a:t>
            </a:r>
          </a:p>
          <a:p>
            <a:pPr marL="271463" lvl="2" indent="0">
              <a:buFont typeface="Wingdings 2" pitchFamily="18" charset="2"/>
              <a:buNone/>
              <a:defRPr/>
            </a:pPr>
            <a:r>
              <a:rPr lang="el-GR" sz="2200" i="1" u="sng" dirty="0">
                <a:solidFill>
                  <a:schemeClr val="accent1">
                    <a:lumMod val="50000"/>
                  </a:schemeClr>
                </a:solidFill>
                <a:effectLst>
                  <a:outerShdw blurRad="38100" dist="38100" dir="2700000" algn="tl">
                    <a:srgbClr val="000000">
                      <a:alpha val="43137"/>
                    </a:srgbClr>
                  </a:outerShdw>
                </a:effectLst>
              </a:rPr>
              <a:t>Προσοχή : απαγορεύεται η κατάτμηση για αποφυγή εφαρμογής του Νόμου</a:t>
            </a:r>
          </a:p>
          <a:p>
            <a:pPr lvl="2">
              <a:defRPr/>
            </a:pPr>
            <a:endParaRPr lang="el-GR" dirty="0"/>
          </a:p>
          <a:p>
            <a:pPr lvl="2">
              <a:defRPr/>
            </a:pPr>
            <a:endParaRPr lang="en-US" dirty="0"/>
          </a:p>
          <a:p>
            <a:pPr>
              <a:defRPr/>
            </a:pPr>
            <a:endParaRPr lang="el-GR" dirty="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2DACAF-297E-46B1-9826-84A173667B1B}"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rmAutofit/>
          </a:bodyPr>
          <a:lstStyle/>
          <a:p>
            <a:pPr>
              <a:defRPr/>
            </a:pPr>
            <a:r>
              <a:rPr lang="el-GR" sz="4000" dirty="0">
                <a:solidFill>
                  <a:schemeClr val="accent2">
                    <a:lumMod val="50000"/>
                  </a:schemeClr>
                </a:solidFill>
              </a:rPr>
              <a:t>Διαδικασίες-1</a:t>
            </a:r>
          </a:p>
        </p:txBody>
      </p:sp>
      <p:sp>
        <p:nvSpPr>
          <p:cNvPr id="20483" name="Content Placeholder 2"/>
          <p:cNvSpPr>
            <a:spLocks noGrp="1"/>
          </p:cNvSpPr>
          <p:nvPr>
            <p:ph idx="1"/>
          </p:nvPr>
        </p:nvSpPr>
        <p:spPr>
          <a:xfrm>
            <a:off x="152400" y="914400"/>
            <a:ext cx="8839200" cy="5540375"/>
          </a:xfrm>
        </p:spPr>
        <p:txBody>
          <a:bodyPr>
            <a:normAutofit fontScale="92500" lnSpcReduction="10000"/>
          </a:bodyPr>
          <a:lstStyle/>
          <a:p>
            <a:pPr>
              <a:defRPr/>
            </a:pPr>
            <a:r>
              <a:rPr lang="el-GR" sz="3000" dirty="0"/>
              <a:t>Ανοικτή </a:t>
            </a:r>
          </a:p>
          <a:p>
            <a:pPr marL="630238" lvl="1" indent="-271463">
              <a:defRPr/>
            </a:pPr>
            <a:r>
              <a:rPr lang="el-GR" sz="2000" dirty="0"/>
              <a:t>Π</a:t>
            </a:r>
            <a:r>
              <a:rPr lang="el-GR" sz="1800" dirty="0"/>
              <a:t>ροϋποθέτει Δημοσίευση προκήρυξης διαγωνισμού</a:t>
            </a:r>
          </a:p>
          <a:p>
            <a:pPr marL="630238" lvl="1" indent="-271463">
              <a:defRPr/>
            </a:pPr>
            <a:r>
              <a:rPr lang="el-GR" sz="1800" dirty="0"/>
              <a:t>Κάθε ενδιαφερόμενος ΟΦ δύναται να υποβάλει προσφορά</a:t>
            </a:r>
          </a:p>
          <a:p>
            <a:pPr marL="630238" lvl="1" indent="-271463">
              <a:defRPr/>
            </a:pPr>
            <a:r>
              <a:rPr lang="el-GR" sz="1800" dirty="0"/>
              <a:t>Σκοπός είναι η ευρύτερη συμμετοχή ΟΦ και η ανάπτυξη υγιούς ανταγωνισμού</a:t>
            </a:r>
          </a:p>
          <a:p>
            <a:pPr marL="630238" lvl="1" indent="-271463">
              <a:defRPr/>
            </a:pPr>
            <a:r>
              <a:rPr lang="el-GR" sz="1800" dirty="0"/>
              <a:t>Ανάθεση της σύμβασης μετά από αξιολόγηση  σύμφωνα με τους όρους των εγγράφων διαγωνισμού </a:t>
            </a:r>
          </a:p>
          <a:p>
            <a:pPr marL="447675" lvl="1" indent="-382588">
              <a:buSzPct val="80000"/>
              <a:buFont typeface="Wingdings 2" pitchFamily="18" charset="2"/>
              <a:buChar char=""/>
              <a:defRPr/>
            </a:pPr>
            <a:r>
              <a:rPr lang="el-GR" sz="3000" dirty="0"/>
              <a:t>Κλειστή</a:t>
            </a:r>
            <a:r>
              <a:rPr lang="el-GR" dirty="0"/>
              <a:t> - </a:t>
            </a:r>
            <a:r>
              <a:rPr lang="el-GR" sz="2400" dirty="0"/>
              <a:t>Διενεργείται σε 2 στάδια</a:t>
            </a:r>
          </a:p>
          <a:p>
            <a:pPr marL="630238" lvl="1" indent="-271463">
              <a:defRPr/>
            </a:pPr>
            <a:r>
              <a:rPr lang="el-GR" sz="2000" b="1" dirty="0"/>
              <a:t>Στάδιο προεπιλογής </a:t>
            </a:r>
          </a:p>
          <a:p>
            <a:pPr marL="901700" lvl="2" indent="-271463">
              <a:defRPr/>
            </a:pPr>
            <a:r>
              <a:rPr lang="el-GR" sz="1750" dirty="0"/>
              <a:t>Δημοσίευση προκήρυξης διαγωνισμού </a:t>
            </a:r>
          </a:p>
          <a:p>
            <a:pPr marL="901700" lvl="2" indent="-271463">
              <a:defRPr/>
            </a:pPr>
            <a:r>
              <a:rPr lang="el-GR" sz="1750" dirty="0"/>
              <a:t>Κάθε ενδιαφερόμενος ΟΦ δύναται να υποβάλει αίτηση συμμετοχής παρέχοντας τις ζητούμενες πληροφορίες που αφορούν την ποιοτική επιλογή</a:t>
            </a:r>
          </a:p>
          <a:p>
            <a:pPr marL="901700" lvl="2" indent="-271463">
              <a:defRPr/>
            </a:pPr>
            <a:r>
              <a:rPr lang="el-GR" sz="1750" dirty="0"/>
              <a:t>Αξιολόγηση των ενδιαφερομένων ΟΦ σύμφωνα με τα έγγραφα διαγωνισμού</a:t>
            </a:r>
          </a:p>
          <a:p>
            <a:pPr marL="630238" lvl="1" indent="-271463">
              <a:defRPr/>
            </a:pPr>
            <a:r>
              <a:rPr lang="el-GR" sz="2000" b="1" dirty="0"/>
              <a:t>Στάδιο ανάθεσης</a:t>
            </a:r>
          </a:p>
          <a:p>
            <a:pPr marL="901700" lvl="2" indent="-271463">
              <a:defRPr/>
            </a:pPr>
            <a:r>
              <a:rPr lang="el-GR" sz="1800" dirty="0"/>
              <a:t>Ζήτηση υποβολής προσφοράς ΜΟΝΟ από τους προεπιλεγμένους ΟΦ</a:t>
            </a:r>
          </a:p>
          <a:p>
            <a:pPr marL="901700" lvl="2" indent="-271463">
              <a:defRPr/>
            </a:pPr>
            <a:r>
              <a:rPr lang="el-GR" sz="1800" dirty="0"/>
              <a:t>Αξιολόγηση και ανάθεση της σύμβασης σύμφωνα με τα έγγραφα διαγωνισμού</a:t>
            </a: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FC8A57-0AA1-47D2-9AA3-13BEFB0C56D7}"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l-GR" sz="4000" dirty="0">
                <a:solidFill>
                  <a:schemeClr val="accent2">
                    <a:lumMod val="50000"/>
                  </a:schemeClr>
                </a:solidFill>
              </a:rPr>
              <a:t>Διαδικασίες-2</a:t>
            </a:r>
          </a:p>
        </p:txBody>
      </p:sp>
      <p:sp>
        <p:nvSpPr>
          <p:cNvPr id="3" name="Content Placeholder 2"/>
          <p:cNvSpPr>
            <a:spLocks noGrp="1"/>
          </p:cNvSpPr>
          <p:nvPr>
            <p:ph idx="1"/>
          </p:nvPr>
        </p:nvSpPr>
        <p:spPr>
          <a:xfrm>
            <a:off x="457200" y="1371600"/>
            <a:ext cx="8229600" cy="5083175"/>
          </a:xfrm>
        </p:spPr>
        <p:txBody>
          <a:bodyPr>
            <a:normAutofit/>
          </a:bodyPr>
          <a:lstStyle/>
          <a:p>
            <a:pPr>
              <a:lnSpc>
                <a:spcPct val="80000"/>
              </a:lnSpc>
              <a:defRPr/>
            </a:pPr>
            <a:r>
              <a:rPr lang="el-GR" sz="2400" dirty="0"/>
              <a:t>Διαδικασία Διαπραγμάτευσης χωρίς προηγούμενη δημοσίευση </a:t>
            </a:r>
            <a:r>
              <a:rPr lang="el-GR" sz="1700" b="1" dirty="0"/>
              <a:t>(Άρθρο 29 του Ν.73(Ι)/2016) </a:t>
            </a:r>
          </a:p>
          <a:p>
            <a:pPr marL="534988" lvl="1" indent="-268288">
              <a:lnSpc>
                <a:spcPct val="80000"/>
              </a:lnSpc>
              <a:defRPr/>
            </a:pPr>
            <a:r>
              <a:rPr lang="el-GR" dirty="0">
                <a:solidFill>
                  <a:schemeClr val="tx1"/>
                </a:solidFill>
              </a:rPr>
              <a:t>Χρησιμοποιείται μόνο υπό ειδικές περιπτώσεις και περιστάσεις που προβλέπονται περιοριστικά στη Νομοθεσία . Οι περιπτώσεις αυτές πρέπει να ερμηνεύονται στενά, ενώ το βάρος της απόδειξης - ότι συντρέχουν οι προϋποθέσεις τους - το φέρει η Αναθέτουσα Αρχή που επικαλείται την εφαρμογή τους.  </a:t>
            </a:r>
            <a:endParaRPr lang="en-GB" dirty="0">
              <a:solidFill>
                <a:schemeClr val="tx1"/>
              </a:solidFill>
            </a:endParaRPr>
          </a:p>
          <a:p>
            <a:pPr marL="180975" lvl="1" indent="0">
              <a:lnSpc>
                <a:spcPct val="80000"/>
              </a:lnSpc>
              <a:buNone/>
              <a:defRPr/>
            </a:pPr>
            <a:r>
              <a:rPr lang="el-GR" dirty="0">
                <a:solidFill>
                  <a:schemeClr val="tx1"/>
                </a:solidFill>
              </a:rPr>
              <a:t>Περιπτώσεις/περιστάσεις που επιτρέπεται η προσφυγή στη διαδικασία είναι για παράδειγμα</a:t>
            </a:r>
            <a:r>
              <a:rPr lang="en-US" dirty="0">
                <a:solidFill>
                  <a:schemeClr val="tx1"/>
                </a:solidFill>
              </a:rPr>
              <a:t>:</a:t>
            </a:r>
          </a:p>
          <a:p>
            <a:pPr marL="180975" lvl="1" indent="0">
              <a:lnSpc>
                <a:spcPct val="80000"/>
              </a:lnSpc>
              <a:buNone/>
              <a:defRPr/>
            </a:pPr>
            <a:endParaRPr lang="en-US" sz="1500" dirty="0"/>
          </a:p>
          <a:p>
            <a:pPr lvl="1">
              <a:lnSpc>
                <a:spcPct val="80000"/>
              </a:lnSpc>
              <a:defRPr/>
            </a:pPr>
            <a:r>
              <a:rPr lang="el-GR" dirty="0">
                <a:solidFill>
                  <a:schemeClr val="tx1"/>
                </a:solidFill>
              </a:rPr>
              <a:t>Η περίπτωση ανάθεσης μόνο σε συγκεκριμένο οικονομικό φορέα</a:t>
            </a:r>
          </a:p>
          <a:p>
            <a:pPr lvl="1">
              <a:lnSpc>
                <a:spcPct val="80000"/>
              </a:lnSpc>
              <a:defRPr/>
            </a:pPr>
            <a:r>
              <a:rPr lang="el-GR" dirty="0">
                <a:solidFill>
                  <a:schemeClr val="tx1"/>
                </a:solidFill>
              </a:rPr>
              <a:t>Η περίπτωση της «κατεπείγουσας ανάγκης»</a:t>
            </a:r>
            <a:endParaRPr lang="en-US" dirty="0">
              <a:solidFill>
                <a:schemeClr val="tx1"/>
              </a:solidFill>
              <a:latin typeface="Helvetica" panose="020B0604020202020204" pitchFamily="34" charset="0"/>
            </a:endParaRPr>
          </a:p>
          <a:p>
            <a:pPr lvl="1">
              <a:lnSpc>
                <a:spcPct val="80000"/>
              </a:lnSpc>
              <a:defRPr/>
            </a:pPr>
            <a:r>
              <a:rPr lang="el-GR" b="0" i="0" dirty="0">
                <a:solidFill>
                  <a:schemeClr val="tx1"/>
                </a:solidFill>
                <a:effectLst/>
              </a:rPr>
              <a:t>Η περίπτωση «εισηγμένων»  προμηθειών σε χρηματιστήριο εμπορευμάτων</a:t>
            </a:r>
            <a:endParaRPr lang="en-US" b="0" i="0" dirty="0">
              <a:solidFill>
                <a:schemeClr val="tx1"/>
              </a:solidFill>
              <a:effectLst/>
            </a:endParaRPr>
          </a:p>
          <a:p>
            <a:pPr lvl="1">
              <a:lnSpc>
                <a:spcPct val="80000"/>
              </a:lnSpc>
              <a:defRPr/>
            </a:pPr>
            <a:r>
              <a:rPr lang="el-GR" b="0" i="0" dirty="0">
                <a:solidFill>
                  <a:schemeClr val="tx1"/>
                </a:solidFill>
                <a:effectLst/>
              </a:rPr>
              <a:t>Η περίπτωση αγοράς προμηθειών υπό ιδιαίτερα ευνοϊκούς όρους</a:t>
            </a:r>
            <a:endParaRPr lang="en-US" b="0" i="0" dirty="0">
              <a:solidFill>
                <a:schemeClr val="tx1"/>
              </a:solidFill>
              <a:effectLst/>
            </a:endParaRPr>
          </a:p>
          <a:p>
            <a:pPr lvl="1">
              <a:lnSpc>
                <a:spcPct val="80000"/>
              </a:lnSpc>
              <a:defRPr/>
            </a:pPr>
            <a:r>
              <a:rPr lang="el-GR" b="0" i="0" dirty="0">
                <a:solidFill>
                  <a:schemeClr val="tx1"/>
                </a:solidFill>
                <a:effectLst/>
              </a:rPr>
              <a:t>Η περίπτωση συμβάσεων που ακολουθούν διαγωνισμό μελετών</a:t>
            </a:r>
            <a:endParaRPr lang="en-US" b="0" i="0" dirty="0">
              <a:solidFill>
                <a:schemeClr val="tx1"/>
              </a:solidFill>
              <a:effectLst/>
            </a:endParaRPr>
          </a:p>
          <a:p>
            <a:pPr lvl="1">
              <a:lnSpc>
                <a:spcPct val="80000"/>
              </a:lnSpc>
              <a:defRPr/>
            </a:pPr>
            <a:endParaRPr lang="el-GR" sz="1600" dirty="0"/>
          </a:p>
          <a:p>
            <a:pPr lvl="1">
              <a:lnSpc>
                <a:spcPct val="80000"/>
              </a:lnSpc>
              <a:defRPr/>
            </a:pPr>
            <a:endParaRPr lang="el-GR" sz="1600" dirty="0"/>
          </a:p>
          <a:p>
            <a:pPr lvl="1">
              <a:lnSpc>
                <a:spcPct val="80000"/>
              </a:lnSpc>
              <a:defRPr/>
            </a:pPr>
            <a:endParaRPr lang="el-GR" sz="1600" dirty="0"/>
          </a:p>
          <a:p>
            <a:pPr lvl="1">
              <a:lnSpc>
                <a:spcPct val="80000"/>
              </a:lnSpc>
              <a:defRPr/>
            </a:pPr>
            <a:endParaRPr lang="el-GR" sz="1600" dirty="0"/>
          </a:p>
          <a:p>
            <a:pPr lvl="1">
              <a:lnSpc>
                <a:spcPct val="80000"/>
              </a:lnSpc>
              <a:defRPr/>
            </a:pPr>
            <a:endParaRPr lang="el-GR" sz="1700" b="1" dirty="0"/>
          </a:p>
          <a:p>
            <a:pPr marL="457200" lvl="1" indent="0">
              <a:lnSpc>
                <a:spcPct val="80000"/>
              </a:lnSpc>
              <a:buNone/>
              <a:defRPr/>
            </a:pPr>
            <a:endParaRPr lang="el-GR" sz="1700" b="1" dirty="0"/>
          </a:p>
          <a:p>
            <a:pPr lvl="1">
              <a:lnSpc>
                <a:spcPct val="80000"/>
              </a:lnSpc>
              <a:defRPr/>
            </a:pPr>
            <a:endParaRPr lang="el-GR" sz="1700" b="1" dirty="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D2D60B4-C37B-4E71-9D2F-4CE7CE19B737}"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9EFD-4B1A-4005-A8AC-67896029CB27}"/>
              </a:ext>
            </a:extLst>
          </p:cNvPr>
          <p:cNvSpPr>
            <a:spLocks noGrp="1"/>
          </p:cNvSpPr>
          <p:nvPr>
            <p:ph type="title"/>
          </p:nvPr>
        </p:nvSpPr>
        <p:spPr>
          <a:xfrm>
            <a:off x="609599" y="228600"/>
            <a:ext cx="6347713" cy="838200"/>
          </a:xfrm>
        </p:spPr>
        <p:txBody>
          <a:bodyPr/>
          <a:lstStyle/>
          <a:p>
            <a:r>
              <a:rPr lang="el-GR" sz="3600" dirty="0">
                <a:solidFill>
                  <a:schemeClr val="accent2">
                    <a:lumMod val="50000"/>
                  </a:schemeClr>
                </a:solidFill>
              </a:rPr>
              <a:t>Διαδικασίες-3</a:t>
            </a:r>
            <a:endParaRPr lang="en-GB" dirty="0"/>
          </a:p>
        </p:txBody>
      </p:sp>
      <p:sp>
        <p:nvSpPr>
          <p:cNvPr id="3" name="Content Placeholder 2">
            <a:extLst>
              <a:ext uri="{FF2B5EF4-FFF2-40B4-BE49-F238E27FC236}">
                <a16:creationId xmlns:a16="http://schemas.microsoft.com/office/drawing/2014/main" id="{4BEC1536-ECE9-4EC7-AE98-60A41649CE01}"/>
              </a:ext>
            </a:extLst>
          </p:cNvPr>
          <p:cNvSpPr>
            <a:spLocks noGrp="1"/>
          </p:cNvSpPr>
          <p:nvPr>
            <p:ph idx="1"/>
          </p:nvPr>
        </p:nvSpPr>
        <p:spPr>
          <a:xfrm>
            <a:off x="609598" y="914400"/>
            <a:ext cx="7086601" cy="5410200"/>
          </a:xfrm>
        </p:spPr>
        <p:txBody>
          <a:bodyPr>
            <a:normAutofit lnSpcReduction="10000"/>
          </a:bodyPr>
          <a:lstStyle/>
          <a:p>
            <a:pPr>
              <a:lnSpc>
                <a:spcPct val="80000"/>
              </a:lnSpc>
              <a:defRPr/>
            </a:pPr>
            <a:r>
              <a:rPr lang="el-GR" sz="2400" dirty="0"/>
              <a:t>Ανταγωνιστική διαδικασία με διαπραγμάτευση ή Διαδικασία Διαπραγμάτευσης με προηγούμενη δημοσίευση </a:t>
            </a:r>
            <a:r>
              <a:rPr lang="el-GR" sz="1700" b="1" dirty="0"/>
              <a:t>(Άρθρο 26 του Ν.73(Ι)/2016) </a:t>
            </a:r>
          </a:p>
          <a:p>
            <a:pPr lvl="1">
              <a:lnSpc>
                <a:spcPct val="90000"/>
              </a:lnSpc>
              <a:defRPr/>
            </a:pPr>
            <a:r>
              <a:rPr lang="el-GR" sz="1500" dirty="0"/>
              <a:t>Χρησιμοποιείται μόνο υπό ειδικές περιπτώσεις και περιστάσεις που προβλέπονται περιοριστικά στη Νομοθεσία. Οι περιπτώσεις αυτές πρέπει να ερμηνεύονται στενά, ενώ το βάρος της απόδειξης - ότι συντρέχουν οι προϋποθέσεις τους - το φέρει η Αναθέτουσα Αρχή που επικαλείται την εφαρμογή τους. </a:t>
            </a:r>
          </a:p>
          <a:p>
            <a:pPr lvl="1">
              <a:lnSpc>
                <a:spcPct val="80000"/>
              </a:lnSpc>
              <a:defRPr/>
            </a:pPr>
            <a:r>
              <a:rPr lang="el-GR" sz="1500" dirty="0"/>
              <a:t>Δημοσίευση προκήρυξης διαγωνισμού </a:t>
            </a:r>
          </a:p>
          <a:p>
            <a:pPr lvl="1">
              <a:lnSpc>
                <a:spcPct val="80000"/>
              </a:lnSpc>
              <a:defRPr/>
            </a:pPr>
            <a:r>
              <a:rPr lang="el-GR" sz="1500" dirty="0"/>
              <a:t>καθορισμός του αντικειμένου της σύμβασης με περιγραφή των αναγκών της ΑΑ και των χαρακτηριστικών που απαιτούνται για τα αγαθά, τα έργα ή τις υπηρεσίες της σύμβασης, προσδιορίζοντας τα κριτήρια ανάθεσης της σύμβασης. Τόσο οι ελάχιστες απαιτήσεις όσο και τα κριτήρια ανάθεσης δεν υπόκεινται σε διαπραγματεύσεις.</a:t>
            </a:r>
          </a:p>
          <a:p>
            <a:pPr lvl="1">
              <a:lnSpc>
                <a:spcPct val="80000"/>
              </a:lnSpc>
              <a:defRPr/>
            </a:pPr>
            <a:r>
              <a:rPr lang="el-GR" sz="1500" dirty="0"/>
              <a:t>Κάθε ενδιαφερόμενος ΟΦ δύναται να υποβάλει αίτηση συμμετοχής παρέχοντας τις ζητούμενες πληροφορίες που αφορούν την ποιοτική επιλογή</a:t>
            </a:r>
            <a:endParaRPr lang="en-GB" sz="1500" dirty="0"/>
          </a:p>
          <a:p>
            <a:pPr lvl="1">
              <a:lnSpc>
                <a:spcPct val="80000"/>
              </a:lnSpc>
              <a:defRPr/>
            </a:pPr>
            <a:r>
              <a:rPr lang="el-GR" sz="1500" dirty="0"/>
              <a:t>οι οικονομικοί φορείς που πληρούν τις προϋποθέσεις συμμετοχής και τα κριτήρια επιλογής προσκαλούνται να υποβάλουν την αρχική προσφορά τους, η οποία αποτελεί τη βάση των επακόλουθων διαπραγματεύσεων. Οι Αναθέτουσες Αρχές έχουν τη δυνατότητα να διαπραγματεύονται τις αρχικές και όλες τις επακόλουθες προσφορές που υποβάλλουν, εξαιρουμένης της τελικής προσφοράς με σκοπό τη βελτίωση του περιεχομένου τους.</a:t>
            </a:r>
          </a:p>
          <a:p>
            <a:endParaRPr lang="en-GB" dirty="0"/>
          </a:p>
        </p:txBody>
      </p:sp>
      <p:sp>
        <p:nvSpPr>
          <p:cNvPr id="4" name="Slide Number Placeholder 3">
            <a:extLst>
              <a:ext uri="{FF2B5EF4-FFF2-40B4-BE49-F238E27FC236}">
                <a16:creationId xmlns:a16="http://schemas.microsoft.com/office/drawing/2014/main" id="{FFA5C352-1BA7-42BE-892D-60929F3B4ED2}"/>
              </a:ext>
            </a:extLst>
          </p:cNvPr>
          <p:cNvSpPr>
            <a:spLocks noGrp="1"/>
          </p:cNvSpPr>
          <p:nvPr>
            <p:ph type="sldNum" sz="quarter" idx="12"/>
          </p:nvPr>
        </p:nvSpPr>
        <p:spPr/>
        <p:txBody>
          <a:bodyPr/>
          <a:lstStyle/>
          <a:p>
            <a:pPr>
              <a:defRPr/>
            </a:pPr>
            <a:fld id="{ACA45B44-05A3-4B4A-906F-294427C9CB75}" type="slidenum">
              <a:rPr lang="el-GR" smtClean="0">
                <a:solidFill>
                  <a:prstClr val="black"/>
                </a:solidFill>
              </a:rPr>
              <a:pPr>
                <a:defRPr/>
              </a:pPr>
              <a:t>15</a:t>
            </a:fld>
            <a:endParaRPr lang="el-GR">
              <a:solidFill>
                <a:prstClr val="black"/>
              </a:solidFill>
            </a:endParaRPr>
          </a:p>
        </p:txBody>
      </p:sp>
    </p:spTree>
    <p:extLst>
      <p:ext uri="{BB962C8B-B14F-4D97-AF65-F5344CB8AC3E}">
        <p14:creationId xmlns:p14="http://schemas.microsoft.com/office/powerpoint/2010/main" val="324572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l-GR" sz="4000" dirty="0">
                <a:solidFill>
                  <a:schemeClr val="accent2">
                    <a:lumMod val="50000"/>
                  </a:schemeClr>
                </a:solidFill>
              </a:rPr>
              <a:t>Διαδικασίες-4</a:t>
            </a:r>
          </a:p>
        </p:txBody>
      </p:sp>
      <p:sp>
        <p:nvSpPr>
          <p:cNvPr id="20483" name="Content Placeholder 2"/>
          <p:cNvSpPr>
            <a:spLocks noGrp="1"/>
          </p:cNvSpPr>
          <p:nvPr>
            <p:ph idx="1"/>
          </p:nvPr>
        </p:nvSpPr>
        <p:spPr>
          <a:xfrm>
            <a:off x="457200" y="1447800"/>
            <a:ext cx="8229600" cy="4572000"/>
          </a:xfrm>
        </p:spPr>
        <p:txBody>
          <a:bodyPr>
            <a:normAutofit fontScale="85000" lnSpcReduction="10000"/>
          </a:bodyPr>
          <a:lstStyle/>
          <a:p>
            <a:r>
              <a:rPr lang="el-GR" b="1" dirty="0"/>
              <a:t>Ανταγωνιστικός διάλογος</a:t>
            </a:r>
          </a:p>
          <a:p>
            <a:pPr lvl="1"/>
            <a:r>
              <a:rPr lang="el-GR" sz="2000" dirty="0"/>
              <a:t>Κάθε οικονομικός φορέας δύναται να ζητήσει να συμμετάσχει παρέχοντας τις ζητούμενες πληροφορίες που αφορούν την ποιοτική επιλογή</a:t>
            </a:r>
          </a:p>
          <a:p>
            <a:pPr lvl="1"/>
            <a:r>
              <a:rPr lang="el-GR" sz="2000" dirty="0"/>
              <a:t>Η ΑΑ διεξάγει διάλογο με τους επιλεγέντες</a:t>
            </a:r>
          </a:p>
          <a:p>
            <a:pPr lvl="1"/>
            <a:r>
              <a:rPr lang="el-GR" sz="2000" dirty="0"/>
              <a:t>Σκοπός διαλόγου είναι να βρεθούν μία ή περισσότερες λύσεις που ικανοποιούν ανάγκες ΑΑ</a:t>
            </a:r>
          </a:p>
          <a:p>
            <a:pPr lvl="1"/>
            <a:r>
              <a:rPr lang="el-GR" sz="2000" dirty="0"/>
              <a:t>Βάσει της λύσης/ λύσεων οι επιλεγέντες καλούνται να υποβάλουν την τελική προσφορά τους</a:t>
            </a:r>
          </a:p>
          <a:p>
            <a:pPr lvl="1"/>
            <a:r>
              <a:rPr lang="el-GR" sz="2000" dirty="0"/>
              <a:t>Χρησιμοποιείται σε ιδιαίτερα περίπλοκες συμβάσεις </a:t>
            </a:r>
          </a:p>
          <a:p>
            <a:pPr lvl="1"/>
            <a:r>
              <a:rPr lang="el-GR" sz="2000" dirty="0"/>
              <a:t>Κριτήριο Ανάθεσης : Πλέον συμφέρουσα από οικονομικής άποψης προσφορά</a:t>
            </a:r>
            <a:r>
              <a:rPr lang="en-US" sz="2000" dirty="0"/>
              <a:t> </a:t>
            </a:r>
            <a:r>
              <a:rPr lang="el-GR" sz="2000" dirty="0"/>
              <a:t>βάσει Βέλτιστης Σχέσης Τιμής – Ποιότητας</a:t>
            </a:r>
          </a:p>
          <a:p>
            <a:pPr lvl="1"/>
            <a:r>
              <a:rPr lang="el-GR" sz="2000" dirty="0"/>
              <a:t>Δυνατότητα ΑΑ να διαπραγματευθεί με τον προσφέροντα που έχει κριθεί ότι υπέβαλε την πλέον συμφέρουσα από οικονομικής άποψης προσφορά βάσει κριτηρίου ανάθεσης της βέλτιστης σχέσης τιμής - ποιότητας</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1B1D28-7204-41E4-B694-7FC69FA1DEF3}"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l-GR" sz="4000" dirty="0">
                <a:solidFill>
                  <a:schemeClr val="accent2">
                    <a:lumMod val="50000"/>
                  </a:schemeClr>
                </a:solidFill>
              </a:rPr>
              <a:t>Διαδικασίες-5</a:t>
            </a:r>
          </a:p>
        </p:txBody>
      </p:sp>
      <p:sp>
        <p:nvSpPr>
          <p:cNvPr id="3" name="Content Placeholder 2"/>
          <p:cNvSpPr>
            <a:spLocks noGrp="1"/>
          </p:cNvSpPr>
          <p:nvPr>
            <p:ph idx="1"/>
          </p:nvPr>
        </p:nvSpPr>
        <p:spPr>
          <a:xfrm>
            <a:off x="609598" y="1676400"/>
            <a:ext cx="6477001" cy="4730088"/>
          </a:xfrm>
        </p:spPr>
        <p:txBody>
          <a:bodyPr>
            <a:normAutofit fontScale="85000" lnSpcReduction="10000"/>
          </a:bodyPr>
          <a:lstStyle/>
          <a:p>
            <a:r>
              <a:rPr lang="el-GR" b="1" dirty="0"/>
              <a:t>Σύμπραξη Καινοτομίας </a:t>
            </a:r>
            <a:endParaRPr lang="el-GR" dirty="0"/>
          </a:p>
          <a:p>
            <a:pPr lvl="1"/>
            <a:r>
              <a:rPr lang="el-GR" sz="2400" dirty="0"/>
              <a:t>Νέα διαδικασία που στοχεύει στην ανάπτυξη καινοτόμου προϊόντος, υπηρεσίας ή έργου που δεν υπάρχει στην αγορά</a:t>
            </a:r>
          </a:p>
          <a:p>
            <a:pPr lvl="1"/>
            <a:r>
              <a:rPr lang="el-GR" sz="2400" dirty="0"/>
              <a:t>Προϋποθέτει δημοσίευση προκήρυξης όπου κάθε οικονομικός φορέας δύναται να ζητήσει να συμμετάσχει παρέχοντας τις ζητούμενες πληροφορίες που αφορούν την ποιοτική επιλογή</a:t>
            </a:r>
          </a:p>
          <a:p>
            <a:pPr lvl="1"/>
            <a:r>
              <a:rPr lang="el-GR" sz="2400" dirty="0"/>
              <a:t>Διαδικασία με διαδοχικές φάσεις αξιολόγησης</a:t>
            </a:r>
          </a:p>
          <a:p>
            <a:pPr lvl="1"/>
            <a:r>
              <a:rPr lang="el-GR" sz="2400" dirty="0"/>
              <a:t>Κριτήριο Ανάθεσης: Πλέον συμφέρουσα από οικονομικής άποψης προσφορά, βάσει Βέλτιστης Σχέσης Τιμής-Ποιότητας.</a:t>
            </a:r>
          </a:p>
          <a:p>
            <a:pPr lvl="1"/>
            <a:r>
              <a:rPr lang="el-GR" sz="2400" dirty="0"/>
              <a:t>Δυνατόν να συγκροτηθεί η σύμπραξη με περισσότερους από έναν εταίρους</a:t>
            </a:r>
          </a:p>
          <a:p>
            <a:pPr lvl="1"/>
            <a:endParaRPr lang="el-GR" sz="2400" dirty="0"/>
          </a:p>
          <a:p>
            <a:pPr lvl="1"/>
            <a:endParaRPr lang="el-GR" sz="2400" dirty="0"/>
          </a:p>
        </p:txBody>
      </p:sp>
      <p:sp>
        <p:nvSpPr>
          <p:cNvPr id="4" name="Slide Number Placeholder 3"/>
          <p:cNvSpPr>
            <a:spLocks noGrp="1"/>
          </p:cNvSpPr>
          <p:nvPr>
            <p:ph type="sldNum" sz="quarter" idx="12"/>
          </p:nvPr>
        </p:nvSpPr>
        <p:spPr/>
        <p:txBody>
          <a:bodyPr/>
          <a:lstStyle/>
          <a:p>
            <a:pPr>
              <a:defRPr/>
            </a:pPr>
            <a:fld id="{ACA45B44-05A3-4B4A-906F-294427C9CB75}" type="slidenum">
              <a:rPr lang="el-GR" smtClean="0"/>
              <a:pPr>
                <a:defRPr/>
              </a:pPr>
              <a:t>17</a:t>
            </a:fld>
            <a:endParaRPr lang="el-GR"/>
          </a:p>
        </p:txBody>
      </p:sp>
    </p:spTree>
    <p:extLst>
      <p:ext uri="{BB962C8B-B14F-4D97-AF65-F5344CB8AC3E}">
        <p14:creationId xmlns:p14="http://schemas.microsoft.com/office/powerpoint/2010/main" val="2551312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pPr>
              <a:defRPr/>
            </a:pPr>
            <a:r>
              <a:rPr lang="el-GR" sz="4000" dirty="0">
                <a:solidFill>
                  <a:schemeClr val="accent2">
                    <a:lumMod val="50000"/>
                  </a:schemeClr>
                </a:solidFill>
              </a:rPr>
              <a:t>Διαδικασίες-6</a:t>
            </a:r>
          </a:p>
        </p:txBody>
      </p:sp>
      <p:sp>
        <p:nvSpPr>
          <p:cNvPr id="3" name="Content Placeholder 2"/>
          <p:cNvSpPr>
            <a:spLocks noGrp="1"/>
          </p:cNvSpPr>
          <p:nvPr>
            <p:ph idx="1"/>
          </p:nvPr>
        </p:nvSpPr>
        <p:spPr>
          <a:xfrm>
            <a:off x="457200" y="838200"/>
            <a:ext cx="8229600" cy="5562600"/>
          </a:xfrm>
        </p:spPr>
        <p:txBody>
          <a:bodyPr>
            <a:normAutofit lnSpcReduction="10000"/>
          </a:bodyPr>
          <a:lstStyle/>
          <a:p>
            <a:pPr>
              <a:defRPr/>
            </a:pPr>
            <a:r>
              <a:rPr lang="el-GR" sz="2400" dirty="0"/>
              <a:t>«</a:t>
            </a:r>
            <a:r>
              <a:rPr lang="el-GR" sz="2400" b="1" dirty="0"/>
              <a:t>Συνοπτικές Διαδικασίες» </a:t>
            </a:r>
          </a:p>
          <a:p>
            <a:pPr marL="0" indent="0">
              <a:buNone/>
              <a:defRPr/>
            </a:pPr>
            <a:r>
              <a:rPr lang="el-GR" sz="1600" dirty="0"/>
              <a:t>Είναι οι διαδικασίες που ακολουθούνται για χαμηλής αξίας αγορές</a:t>
            </a:r>
          </a:p>
          <a:p>
            <a:pPr lvl="1">
              <a:defRPr/>
            </a:pPr>
            <a:r>
              <a:rPr lang="el-GR" sz="1600" dirty="0"/>
              <a:t>Περιοριστικά, βάσει εκτιμώμενης αξίας της σύμβασης </a:t>
            </a:r>
          </a:p>
          <a:p>
            <a:pPr lvl="1">
              <a:defRPr/>
            </a:pPr>
            <a:r>
              <a:rPr lang="el-GR" sz="1600" dirty="0"/>
              <a:t>Άρθρο 90(1), Ν.73(Ι)/2016</a:t>
            </a:r>
          </a:p>
          <a:p>
            <a:pPr marL="537210" lvl="1" indent="0">
              <a:buNone/>
              <a:defRPr/>
            </a:pPr>
            <a:r>
              <a:rPr lang="el-GR" sz="1600" b="1" u="sng" dirty="0"/>
              <a:t>Μέχρι €2.000 για Προμήθειες και Έργα και μέχρι €5.000 για Υπηρεσίες</a:t>
            </a:r>
          </a:p>
          <a:p>
            <a:pPr lvl="1">
              <a:defRPr/>
            </a:pPr>
            <a:r>
              <a:rPr lang="el-GR" sz="1600" dirty="0"/>
              <a:t>Απευθείας Ανάθεση   </a:t>
            </a:r>
          </a:p>
          <a:p>
            <a:pPr marL="537210" lvl="1" indent="0">
              <a:buNone/>
              <a:defRPr/>
            </a:pPr>
            <a:r>
              <a:rPr lang="el-GR" sz="1600" b="1" u="sng" dirty="0"/>
              <a:t>Μέχρι €15.000 για Προμήθειες και Έργα και €25.000 για Υπηρεσίες </a:t>
            </a:r>
          </a:p>
          <a:p>
            <a:pPr lvl="1">
              <a:defRPr/>
            </a:pPr>
            <a:r>
              <a:rPr lang="el-GR" sz="1600" dirty="0"/>
              <a:t>Προφορικές ή γραπτές προσφορές</a:t>
            </a:r>
          </a:p>
          <a:p>
            <a:pPr lvl="1">
              <a:defRPr/>
            </a:pPr>
            <a:r>
              <a:rPr lang="el-GR" sz="1600" dirty="0"/>
              <a:t>Περιορισμένο αριθμό οικονομικών φορέων</a:t>
            </a:r>
          </a:p>
          <a:p>
            <a:pPr marL="536575" lvl="1" indent="0">
              <a:buNone/>
              <a:defRPr/>
            </a:pPr>
            <a:r>
              <a:rPr lang="el-GR" sz="1600" b="1" u="sng" dirty="0"/>
              <a:t>Μέχρι €50.000 για Προμήθειες και Έργα και €80.000 για Υπηρεσίες</a:t>
            </a:r>
          </a:p>
          <a:p>
            <a:pPr marL="822960" lvl="1" eaLnBrk="1" fontAlgn="auto" hangingPunct="1">
              <a:spcAft>
                <a:spcPts val="0"/>
              </a:spcAft>
              <a:buClr>
                <a:srgbClr val="FF388C"/>
              </a:buClr>
              <a:buFont typeface="Verdana"/>
              <a:buChar char="›"/>
              <a:defRPr/>
            </a:pPr>
            <a:r>
              <a:rPr lang="el-GR" sz="1600" dirty="0"/>
              <a:t>Καταρτίζονται έγγραφα</a:t>
            </a:r>
          </a:p>
          <a:p>
            <a:pPr marL="822960" lvl="1" eaLnBrk="1" fontAlgn="auto" hangingPunct="1">
              <a:spcAft>
                <a:spcPts val="0"/>
              </a:spcAft>
              <a:buClr>
                <a:srgbClr val="FF388C"/>
              </a:buClr>
              <a:buFont typeface="Verdana"/>
              <a:buChar char="›"/>
              <a:defRPr/>
            </a:pPr>
            <a:r>
              <a:rPr lang="el-GR" sz="1600" dirty="0"/>
              <a:t>Αποστέλλονται σε τουλάχιστον τέσσερις </a:t>
            </a:r>
            <a:r>
              <a:rPr lang="el-GR" sz="1600" u="sng" dirty="0"/>
              <a:t>αιτιολογημένα</a:t>
            </a:r>
            <a:r>
              <a:rPr lang="el-GR" sz="1600" dirty="0"/>
              <a:t> επιλεγμένους ΟΦ μετά από προκαταρκτικές διαβουλεύσεις της αγοράς (επιλογή λιγότερων ΟΦ από 4, αν και δεν συστήνεται, πρέπει να αιτιολογείται επαρκώς)</a:t>
            </a:r>
          </a:p>
          <a:p>
            <a:pPr marL="822960" lvl="1" eaLnBrk="1" fontAlgn="auto" hangingPunct="1">
              <a:spcAft>
                <a:spcPts val="0"/>
              </a:spcAft>
              <a:buClr>
                <a:srgbClr val="FF388C"/>
              </a:buClr>
              <a:buFont typeface="Verdana"/>
              <a:buChar char="›"/>
              <a:defRPr/>
            </a:pPr>
            <a:r>
              <a:rPr lang="el-GR" sz="1600" dirty="0"/>
              <a:t>Προθεσμία 7 ημερών από αποστολή εγγράφων για υποβολή προσφορών</a:t>
            </a:r>
          </a:p>
          <a:p>
            <a:pPr marL="822960" lvl="1" eaLnBrk="1" fontAlgn="auto" hangingPunct="1">
              <a:spcAft>
                <a:spcPts val="0"/>
              </a:spcAft>
              <a:buClr>
                <a:srgbClr val="FF388C"/>
              </a:buClr>
              <a:buFont typeface="Verdana"/>
              <a:buChar char="›"/>
              <a:defRPr/>
            </a:pPr>
            <a:r>
              <a:rPr lang="el-GR" sz="1600" dirty="0"/>
              <a:t>Υποβολή εντός κλειστού φακέλου σε καθορισμένη μέρα και ώρα</a:t>
            </a:r>
            <a:endParaRPr lang="el-GR" sz="2000" dirty="0"/>
          </a:p>
          <a:p>
            <a:pPr>
              <a:defRPr/>
            </a:pPr>
            <a:endParaRPr lang="el-GR" dirty="0"/>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658B09-F172-48D6-B6EA-294CF7E87848}"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93161"/>
            <a:ext cx="6347713" cy="1320800"/>
          </a:xfrm>
        </p:spPr>
        <p:txBody>
          <a:bodyPr/>
          <a:lstStyle/>
          <a:p>
            <a:pPr>
              <a:defRPr/>
            </a:pPr>
            <a:r>
              <a:rPr lang="el-GR" dirty="0">
                <a:solidFill>
                  <a:schemeClr val="accent1">
                    <a:lumMod val="75000"/>
                  </a:schemeClr>
                </a:solidFill>
              </a:rPr>
              <a:t>σημαντικό</a:t>
            </a:r>
          </a:p>
        </p:txBody>
      </p:sp>
      <p:sp>
        <p:nvSpPr>
          <p:cNvPr id="3" name="Content Placeholder 2"/>
          <p:cNvSpPr>
            <a:spLocks noGrp="1"/>
          </p:cNvSpPr>
          <p:nvPr>
            <p:ph idx="1"/>
          </p:nvPr>
        </p:nvSpPr>
        <p:spPr>
          <a:xfrm>
            <a:off x="457200" y="1600200"/>
            <a:ext cx="8229600" cy="4854575"/>
          </a:xfrm>
        </p:spPr>
        <p:txBody>
          <a:bodyPr/>
          <a:lstStyle/>
          <a:p>
            <a:pPr marL="65087" indent="0" algn="ctr">
              <a:buFont typeface="Wingdings 2" pitchFamily="18" charset="2"/>
              <a:buNone/>
              <a:defRPr/>
            </a:pPr>
            <a:endParaRPr lang="el-GR" sz="3600" dirty="0"/>
          </a:p>
          <a:p>
            <a:pPr marL="65087" indent="0" algn="ctr">
              <a:buFont typeface="Wingdings 2" pitchFamily="18" charset="2"/>
              <a:buNone/>
              <a:defRPr/>
            </a:pPr>
            <a:r>
              <a:rPr lang="el-GR" sz="3600" b="1" i="1" dirty="0">
                <a:effectLst>
                  <a:outerShdw blurRad="38100" dist="38100" dir="2700000" algn="tl">
                    <a:srgbClr val="000000">
                      <a:alpha val="43137"/>
                    </a:srgbClr>
                  </a:outerShdw>
                </a:effectLst>
              </a:rPr>
              <a:t>Καμία σύμβαση δεν δύναται να κατατμηθεί με σκοπό την ευνοϊκή εφαρμογή των συνοπτικών διαδικασιών</a:t>
            </a: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EEAC30-9E76-4A1C-9A4D-A3A5FB34E2BE}"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289"/>
            <a:ext cx="8229600" cy="874712"/>
          </a:xfrm>
        </p:spPr>
        <p:txBody>
          <a:bodyPr/>
          <a:lstStyle/>
          <a:p>
            <a:pPr>
              <a:defRPr/>
            </a:pPr>
            <a:r>
              <a:rPr lang="el-GR" dirty="0">
                <a:solidFill>
                  <a:schemeClr val="accent2">
                    <a:lumMod val="50000"/>
                  </a:schemeClr>
                </a:solidFill>
              </a:rPr>
              <a:t>Περιεχόμενα</a:t>
            </a:r>
          </a:p>
        </p:txBody>
      </p:sp>
      <p:sp>
        <p:nvSpPr>
          <p:cNvPr id="9219" name="Content Placeholder 2"/>
          <p:cNvSpPr>
            <a:spLocks noGrp="1"/>
          </p:cNvSpPr>
          <p:nvPr>
            <p:ph sz="half" idx="1"/>
          </p:nvPr>
        </p:nvSpPr>
        <p:spPr>
          <a:xfrm>
            <a:off x="457200" y="1143000"/>
            <a:ext cx="4114800" cy="5105400"/>
          </a:xfrm>
          <a:noFill/>
        </p:spPr>
        <p:txBody>
          <a:bodyPr>
            <a:normAutofit fontScale="92500" lnSpcReduction="10000"/>
          </a:bodyPr>
          <a:lstStyle/>
          <a:p>
            <a:pPr>
              <a:buClr>
                <a:schemeClr val="accent2"/>
              </a:buClr>
            </a:pPr>
            <a:r>
              <a:rPr lang="el-GR" sz="2000" dirty="0"/>
              <a:t>Αρμόδια Αρχή</a:t>
            </a:r>
          </a:p>
          <a:p>
            <a:pPr>
              <a:buClr>
                <a:schemeClr val="accent2"/>
              </a:buClr>
            </a:pPr>
            <a:r>
              <a:rPr lang="el-GR" sz="2000" dirty="0"/>
              <a:t>Αναθέτουσες Αρχές</a:t>
            </a:r>
          </a:p>
          <a:p>
            <a:pPr>
              <a:buClr>
                <a:schemeClr val="accent2"/>
              </a:buClr>
            </a:pPr>
            <a:r>
              <a:rPr lang="el-GR" sz="2000" dirty="0"/>
              <a:t>Βασικές Αρχές</a:t>
            </a:r>
          </a:p>
          <a:p>
            <a:pPr>
              <a:buClr>
                <a:schemeClr val="accent2"/>
              </a:buClr>
            </a:pPr>
            <a:r>
              <a:rPr lang="el-GR" sz="2000" dirty="0"/>
              <a:t>Νομοθετικό πλαίσιο</a:t>
            </a:r>
            <a:endParaRPr lang="en-US" sz="2000" dirty="0"/>
          </a:p>
          <a:p>
            <a:pPr>
              <a:buClr>
                <a:schemeClr val="accent2"/>
              </a:buClr>
            </a:pPr>
            <a:r>
              <a:rPr lang="el-GR" sz="2000" dirty="0"/>
              <a:t>Εξαιρέσεις</a:t>
            </a:r>
          </a:p>
          <a:p>
            <a:pPr>
              <a:buClr>
                <a:schemeClr val="accent2"/>
              </a:buClr>
            </a:pPr>
            <a:r>
              <a:rPr lang="el-GR" sz="2000" dirty="0"/>
              <a:t>Εκτιμώμενη αξία</a:t>
            </a:r>
          </a:p>
          <a:p>
            <a:pPr>
              <a:buClr>
                <a:schemeClr val="accent2"/>
              </a:buClr>
            </a:pPr>
            <a:r>
              <a:rPr lang="el-GR" sz="2000" dirty="0"/>
              <a:t>Κατώτατα όρια ΕΕ</a:t>
            </a:r>
          </a:p>
          <a:p>
            <a:pPr>
              <a:buClr>
                <a:schemeClr val="accent2"/>
              </a:buClr>
            </a:pPr>
            <a:r>
              <a:rPr lang="el-GR" sz="2000" dirty="0"/>
              <a:t>Διαδικασίες</a:t>
            </a:r>
          </a:p>
          <a:p>
            <a:pPr>
              <a:buClr>
                <a:schemeClr val="accent2"/>
              </a:buClr>
            </a:pPr>
            <a:r>
              <a:rPr lang="el-GR" sz="2000" dirty="0"/>
              <a:t>Κριτήρια επιλογής</a:t>
            </a:r>
          </a:p>
          <a:p>
            <a:pPr>
              <a:buClr>
                <a:schemeClr val="accent2"/>
              </a:buClr>
            </a:pPr>
            <a:r>
              <a:rPr lang="el-GR" sz="2000" dirty="0"/>
              <a:t>Τεχνικές προδιαγραφές</a:t>
            </a:r>
          </a:p>
          <a:p>
            <a:pPr>
              <a:buClr>
                <a:schemeClr val="accent2"/>
              </a:buClr>
            </a:pPr>
            <a:r>
              <a:rPr lang="el-GR" sz="2000" dirty="0"/>
              <a:t>Κριτήρια ανάθεσης</a:t>
            </a:r>
          </a:p>
          <a:p>
            <a:pPr>
              <a:buClr>
                <a:schemeClr val="accent2"/>
              </a:buClr>
            </a:pPr>
            <a:r>
              <a:rPr lang="el-GR" sz="2000" dirty="0"/>
              <a:t>Δημοσιοποίηση</a:t>
            </a:r>
          </a:p>
          <a:p>
            <a:pPr>
              <a:buClr>
                <a:schemeClr val="accent2"/>
              </a:buClr>
            </a:pPr>
            <a:r>
              <a:rPr lang="el-GR" sz="2000" dirty="0"/>
              <a:t>Προθεσμίες Υποβολής</a:t>
            </a:r>
          </a:p>
          <a:p>
            <a:pPr>
              <a:buClr>
                <a:srgbClr val="FF388C"/>
              </a:buClr>
            </a:pPr>
            <a:endParaRPr lang="el-GR" sz="2000" dirty="0"/>
          </a:p>
        </p:txBody>
      </p:sp>
      <p:sp>
        <p:nvSpPr>
          <p:cNvPr id="9220" name="Content Placeholder 3"/>
          <p:cNvSpPr>
            <a:spLocks noGrp="1"/>
          </p:cNvSpPr>
          <p:nvPr>
            <p:ph sz="half" idx="2"/>
          </p:nvPr>
        </p:nvSpPr>
        <p:spPr>
          <a:xfrm>
            <a:off x="4267200" y="1143000"/>
            <a:ext cx="4419600" cy="5257800"/>
          </a:xfrm>
        </p:spPr>
        <p:txBody>
          <a:bodyPr>
            <a:normAutofit fontScale="92500" lnSpcReduction="10000"/>
          </a:bodyPr>
          <a:lstStyle/>
          <a:p>
            <a:pPr>
              <a:buClr>
                <a:schemeClr val="accent1">
                  <a:lumMod val="75000"/>
                </a:schemeClr>
              </a:buClr>
            </a:pPr>
            <a:r>
              <a:rPr lang="el-GR" sz="2000" dirty="0"/>
              <a:t>Τροποποιήσεις / διευκρινήσεις</a:t>
            </a:r>
          </a:p>
          <a:p>
            <a:pPr>
              <a:buClr>
                <a:schemeClr val="accent1">
                  <a:lumMod val="75000"/>
                </a:schemeClr>
              </a:buClr>
            </a:pPr>
            <a:r>
              <a:rPr lang="el-GR" sz="2000" dirty="0"/>
              <a:t>Ασυνήθιστα χαμηλές προσφορές</a:t>
            </a:r>
          </a:p>
          <a:p>
            <a:pPr>
              <a:buClr>
                <a:schemeClr val="accent1">
                  <a:lumMod val="75000"/>
                </a:schemeClr>
              </a:buClr>
            </a:pPr>
            <a:r>
              <a:rPr lang="el-GR" sz="2000" dirty="0"/>
              <a:t>Όργανα ανάθεσης σύμβασης</a:t>
            </a:r>
          </a:p>
          <a:p>
            <a:pPr>
              <a:buClr>
                <a:schemeClr val="accent1">
                  <a:lumMod val="75000"/>
                </a:schemeClr>
              </a:buClr>
            </a:pPr>
            <a:r>
              <a:rPr lang="el-GR" sz="2000" dirty="0"/>
              <a:t>Παρατηρητές</a:t>
            </a:r>
          </a:p>
          <a:p>
            <a:pPr>
              <a:buClr>
                <a:schemeClr val="accent1">
                  <a:lumMod val="75000"/>
                </a:schemeClr>
              </a:buClr>
            </a:pPr>
            <a:r>
              <a:rPr lang="el-GR" sz="2000" dirty="0"/>
              <a:t>Αναθεωρητική Αρχή Προσφορών</a:t>
            </a:r>
          </a:p>
          <a:p>
            <a:pPr>
              <a:buClr>
                <a:schemeClr val="accent1">
                  <a:lumMod val="75000"/>
                </a:schemeClr>
              </a:buClr>
            </a:pPr>
            <a:r>
              <a:rPr lang="el-GR" sz="2100" dirty="0"/>
              <a:t>Αλλαγές και απαιτήσεις</a:t>
            </a:r>
          </a:p>
          <a:p>
            <a:pPr>
              <a:buClr>
                <a:schemeClr val="accent1">
                  <a:lumMod val="75000"/>
                </a:schemeClr>
              </a:buClr>
            </a:pPr>
            <a:r>
              <a:rPr lang="el-GR" sz="2100" dirty="0"/>
              <a:t>Περίγραμμα διαδικασίας </a:t>
            </a:r>
          </a:p>
          <a:p>
            <a:pPr marL="0" indent="0">
              <a:buClr>
                <a:schemeClr val="accent1">
                  <a:lumMod val="75000"/>
                </a:schemeClr>
              </a:buClr>
              <a:buNone/>
            </a:pPr>
            <a:r>
              <a:rPr lang="el-GR" sz="2100" dirty="0"/>
              <a:t>	σύναψης συμβάσεων </a:t>
            </a:r>
          </a:p>
          <a:p>
            <a:pPr>
              <a:buClr>
                <a:schemeClr val="accent1">
                  <a:lumMod val="75000"/>
                </a:schemeClr>
              </a:buClr>
            </a:pPr>
            <a:r>
              <a:rPr lang="el-GR" sz="2000" dirty="0"/>
              <a:t>Επιπρόσθετα</a:t>
            </a:r>
          </a:p>
          <a:p>
            <a:pPr lvl="1">
              <a:buClr>
                <a:schemeClr val="accent1">
                  <a:lumMod val="75000"/>
                </a:schemeClr>
              </a:buClr>
            </a:pPr>
            <a:r>
              <a:rPr lang="el-GR" sz="1800" dirty="0"/>
              <a:t>Συμφωνίες πλαίσιο</a:t>
            </a:r>
          </a:p>
          <a:p>
            <a:pPr lvl="1">
              <a:buClr>
                <a:schemeClr val="accent1">
                  <a:lumMod val="75000"/>
                </a:schemeClr>
              </a:buClr>
            </a:pPr>
            <a:r>
              <a:rPr lang="el-GR" sz="1800" dirty="0"/>
              <a:t>Ηλεκτρονικός πλειστηριασμός</a:t>
            </a:r>
            <a:endParaRPr lang="el-GR" sz="2000" dirty="0"/>
          </a:p>
          <a:p>
            <a:pPr>
              <a:buClr>
                <a:srgbClr val="FF388C"/>
              </a:buClr>
            </a:pPr>
            <a:endParaRPr lang="el-GR" sz="2000" dirty="0">
              <a:solidFill>
                <a:srgbClr val="FFFFFF"/>
              </a:solidFill>
            </a:endParaRPr>
          </a:p>
          <a:p>
            <a:endParaRPr lang="el-GR" dirty="0"/>
          </a:p>
        </p:txBody>
      </p:sp>
      <p:sp>
        <p:nvSpPr>
          <p:cNvPr id="92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997B07-6184-4FF3-A5FC-ADA03F8362A4}"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B835-4F1B-4B3A-99C8-562D2C1910FE}"/>
              </a:ext>
            </a:extLst>
          </p:cNvPr>
          <p:cNvSpPr>
            <a:spLocks noGrp="1"/>
          </p:cNvSpPr>
          <p:nvPr>
            <p:ph type="title"/>
          </p:nvPr>
        </p:nvSpPr>
        <p:spPr>
          <a:xfrm>
            <a:off x="609599" y="609600"/>
            <a:ext cx="6347713" cy="685800"/>
          </a:xfrm>
        </p:spPr>
        <p:txBody>
          <a:bodyPr/>
          <a:lstStyle/>
          <a:p>
            <a:r>
              <a:rPr lang="el-GR" dirty="0">
                <a:solidFill>
                  <a:schemeClr val="accent2">
                    <a:lumMod val="50000"/>
                  </a:schemeClr>
                </a:solidFill>
              </a:rPr>
              <a:t>Λόγοι Αποκλεισμού Άρθρο 57</a:t>
            </a:r>
            <a:endParaRPr lang="en-GB" dirty="0"/>
          </a:p>
        </p:txBody>
      </p:sp>
      <p:sp>
        <p:nvSpPr>
          <p:cNvPr id="3" name="Content Placeholder 2">
            <a:extLst>
              <a:ext uri="{FF2B5EF4-FFF2-40B4-BE49-F238E27FC236}">
                <a16:creationId xmlns:a16="http://schemas.microsoft.com/office/drawing/2014/main" id="{9F6F7719-AEBB-410B-9D4A-499223D8B938}"/>
              </a:ext>
            </a:extLst>
          </p:cNvPr>
          <p:cNvSpPr>
            <a:spLocks noGrp="1"/>
          </p:cNvSpPr>
          <p:nvPr>
            <p:ph idx="1"/>
          </p:nvPr>
        </p:nvSpPr>
        <p:spPr>
          <a:xfrm>
            <a:off x="609598" y="1295400"/>
            <a:ext cx="7239001" cy="4745963"/>
          </a:xfrm>
        </p:spPr>
        <p:txBody>
          <a:bodyPr>
            <a:normAutofit fontScale="70000" lnSpcReduction="20000"/>
          </a:bodyPr>
          <a:lstStyle/>
          <a:p>
            <a:pPr marL="0" indent="0">
              <a:buNone/>
            </a:pPr>
            <a:r>
              <a:rPr lang="el-GR" b="1" i="0" u="sng" dirty="0">
                <a:solidFill>
                  <a:srgbClr val="142A40"/>
                </a:solidFill>
                <a:effectLst/>
                <a:latin typeface="Helvetica" panose="020B0604020202020204" pitchFamily="34" charset="0"/>
              </a:rPr>
              <a:t>ΥΠΟΧΡΕΩΤΙΚΟ</a:t>
            </a:r>
            <a:r>
              <a:rPr lang="el-GR" b="1" i="0" dirty="0">
                <a:solidFill>
                  <a:srgbClr val="142A40"/>
                </a:solidFill>
                <a:effectLst/>
                <a:latin typeface="Helvetica" panose="020B0604020202020204" pitchFamily="34" charset="0"/>
              </a:rPr>
              <a:t>Ι</a:t>
            </a:r>
          </a:p>
          <a:p>
            <a:r>
              <a:rPr lang="el-GR" b="1" i="0" dirty="0">
                <a:solidFill>
                  <a:srgbClr val="142A40"/>
                </a:solidFill>
                <a:effectLst/>
                <a:latin typeface="Helvetica" panose="020B0604020202020204" pitchFamily="34" charset="0"/>
              </a:rPr>
              <a:t>1)  Συμμετοχή σε εγκληματική οργάνωση, διαφθορά, απάτη, τρομοκρατικά εγκλήματα, νομιμοποίηση εσόδων από παράνομες δραστηριότητες ή χρηματοδότηση της τρομοκρατίας, παιδική εργασία και άλλες μορφές εμπορίας ανθρώπων </a:t>
            </a:r>
          </a:p>
          <a:p>
            <a:r>
              <a:rPr lang="el-GR" b="1" i="0" dirty="0">
                <a:solidFill>
                  <a:srgbClr val="142A40"/>
                </a:solidFill>
                <a:effectLst/>
                <a:latin typeface="Helvetica" panose="020B0604020202020204" pitchFamily="34" charset="0"/>
              </a:rPr>
              <a:t>2)  Αθέτηση υποχρεώσεων για την καταβολή φόρων ή εισφορών κοινωνικής ασφάλισης όταν υπάρχει δικαστική ή διοικητική τελεσίδικη απόφαση (δυνατότητα παρέκκλισης για επιτακτικούς λόγους δημοσίου συμφέροντος ή όταν είναι μικρά τα ποσά που οφείλονται </a:t>
            </a:r>
            <a:r>
              <a:rPr lang="el-GR" b="1" i="0" dirty="0" err="1">
                <a:solidFill>
                  <a:srgbClr val="142A40"/>
                </a:solidFill>
                <a:effectLst/>
                <a:latin typeface="Helvetica" panose="020B0604020202020204" pitchFamily="34" charset="0"/>
              </a:rPr>
              <a:t>κλπ</a:t>
            </a:r>
            <a:r>
              <a:rPr lang="el-GR" b="1" i="0" dirty="0">
                <a:solidFill>
                  <a:srgbClr val="142A40"/>
                </a:solidFill>
                <a:effectLst/>
                <a:latin typeface="Helvetica" panose="020B0604020202020204" pitchFamily="34" charset="0"/>
              </a:rPr>
              <a:t>)</a:t>
            </a:r>
          </a:p>
          <a:p>
            <a:pPr marL="0" indent="0">
              <a:buNone/>
            </a:pPr>
            <a:r>
              <a:rPr lang="el-GR" b="1" i="0" u="sng" dirty="0">
                <a:solidFill>
                  <a:srgbClr val="142A40"/>
                </a:solidFill>
                <a:effectLst/>
                <a:latin typeface="Helvetica" panose="020B0604020202020204" pitchFamily="34" charset="0"/>
              </a:rPr>
              <a:t>ΔΥΝΗΤΙΚΟΙ</a:t>
            </a:r>
          </a:p>
          <a:p>
            <a:r>
              <a:rPr lang="el-GR" b="1" i="0" dirty="0">
                <a:solidFill>
                  <a:srgbClr val="142A40"/>
                </a:solidFill>
                <a:effectLst/>
                <a:latin typeface="Helvetica" panose="020B0604020202020204" pitchFamily="34" charset="0"/>
              </a:rPr>
              <a:t>Άλλοι λόγοι αποκλεισμού που αφορούν</a:t>
            </a:r>
            <a:r>
              <a:rPr lang="en-US" b="1" i="0" dirty="0">
                <a:solidFill>
                  <a:srgbClr val="142A40"/>
                </a:solidFill>
                <a:effectLst/>
                <a:latin typeface="Helvetica" panose="020B0604020202020204" pitchFamily="34" charset="0"/>
              </a:rPr>
              <a:t>:</a:t>
            </a:r>
            <a:r>
              <a:rPr lang="el-GR" b="1" i="0" dirty="0">
                <a:solidFill>
                  <a:srgbClr val="142A40"/>
                </a:solidFill>
                <a:effectLst/>
                <a:latin typeface="Helvetica" panose="020B0604020202020204" pitchFamily="34" charset="0"/>
              </a:rPr>
              <a:t> </a:t>
            </a:r>
            <a:r>
              <a:rPr lang="en-US" b="1" dirty="0">
                <a:solidFill>
                  <a:srgbClr val="142A40"/>
                </a:solidFill>
                <a:latin typeface="Helvetica" panose="020B0604020202020204" pitchFamily="34" charset="0"/>
              </a:rPr>
              <a:t>			</a:t>
            </a:r>
            <a:endParaRPr lang="el-GR" b="0" i="0" dirty="0">
              <a:solidFill>
                <a:srgbClr val="142A40"/>
              </a:solidFill>
              <a:effectLst/>
              <a:latin typeface="Helvetica" panose="020B0604020202020204" pitchFamily="34" charset="0"/>
            </a:endParaRPr>
          </a:p>
          <a:p>
            <a:pPr lvl="2"/>
            <a:r>
              <a:rPr lang="el-GR" dirty="0">
                <a:solidFill>
                  <a:srgbClr val="142A40"/>
                </a:solidFill>
              </a:rPr>
              <a:t>αθέτηση σε</a:t>
            </a:r>
            <a:r>
              <a:rPr lang="en-GB" dirty="0">
                <a:solidFill>
                  <a:srgbClr val="142A40"/>
                </a:solidFill>
              </a:rPr>
              <a:t> </a:t>
            </a:r>
            <a:r>
              <a:rPr lang="el-GR" dirty="0">
                <a:solidFill>
                  <a:srgbClr val="142A40"/>
                </a:solidFill>
              </a:rPr>
              <a:t>υποχρεώσεις</a:t>
            </a:r>
            <a:r>
              <a:rPr lang="en-US" dirty="0">
                <a:solidFill>
                  <a:srgbClr val="142A40"/>
                </a:solidFill>
              </a:rPr>
              <a:t> </a:t>
            </a:r>
            <a:r>
              <a:rPr lang="el-GR" dirty="0">
                <a:solidFill>
                  <a:srgbClr val="142A40"/>
                </a:solidFill>
              </a:rPr>
              <a:t>περιβαλλοντικού κοινωνικού και εργατικού δικαίου </a:t>
            </a:r>
          </a:p>
          <a:p>
            <a:pPr lvl="2"/>
            <a:r>
              <a:rPr lang="el-GR" dirty="0">
                <a:solidFill>
                  <a:srgbClr val="142A40"/>
                </a:solidFill>
              </a:rPr>
              <a:t>πτώχευση</a:t>
            </a:r>
          </a:p>
          <a:p>
            <a:pPr lvl="2"/>
            <a:r>
              <a:rPr lang="el-GR" dirty="0">
                <a:solidFill>
                  <a:srgbClr val="142A40"/>
                </a:solidFill>
              </a:rPr>
              <a:t>σοβαρό επαγγελματικό παράπτωμα</a:t>
            </a:r>
          </a:p>
          <a:p>
            <a:pPr lvl="2"/>
            <a:r>
              <a:rPr lang="el-GR" dirty="0">
                <a:solidFill>
                  <a:srgbClr val="142A40"/>
                </a:solidFill>
              </a:rPr>
              <a:t>ενδείξεις για συμφωνίες με άλλους οικονομικούς φορείς με στόχο στρέβλωση του ανταγωνισμού</a:t>
            </a:r>
          </a:p>
          <a:p>
            <a:pPr lvl="2"/>
            <a:r>
              <a:rPr lang="el-GR" dirty="0">
                <a:solidFill>
                  <a:srgbClr val="142A40"/>
                </a:solidFill>
              </a:rPr>
              <a:t>σύγκρουση συμφερόντων που δεν μπορεί να θεραπευθεί </a:t>
            </a:r>
          </a:p>
          <a:p>
            <a:pPr lvl="2"/>
            <a:r>
              <a:rPr lang="el-GR" dirty="0">
                <a:solidFill>
                  <a:srgbClr val="142A40"/>
                </a:solidFill>
              </a:rPr>
              <a:t>στρέβλωση του ανταγωνισμού από την προηγούμενη συμμετοχή του οικονομικού φορέα στην προετοιμασία της διαδικασίας σύναψης σύμβασης, </a:t>
            </a:r>
          </a:p>
          <a:p>
            <a:pPr lvl="2"/>
            <a:r>
              <a:rPr lang="el-GR" dirty="0">
                <a:solidFill>
                  <a:srgbClr val="142A40"/>
                </a:solidFill>
              </a:rPr>
              <a:t>Σοβαρή ή επαναλαμβανόμενη πλημμέλεια σε προηγούμενη δημόσια σύμβαση που καταγγέλθηκε</a:t>
            </a:r>
          </a:p>
          <a:p>
            <a:pPr lvl="2"/>
            <a:r>
              <a:rPr lang="el-GR" dirty="0">
                <a:solidFill>
                  <a:srgbClr val="142A40"/>
                </a:solidFill>
              </a:rPr>
              <a:t>ένοχος σοβαρών ψευδών δηλώσεων, κατά την παροχή πληροφοριών</a:t>
            </a:r>
          </a:p>
          <a:p>
            <a:pPr lvl="2"/>
            <a:r>
              <a:rPr lang="el-GR" b="0" i="0" dirty="0">
                <a:solidFill>
                  <a:srgbClr val="142A40"/>
                </a:solidFill>
                <a:effectLst/>
                <a:latin typeface="Helvetica" panose="020B0604020202020204" pitchFamily="34" charset="0"/>
              </a:rPr>
              <a:t>Όταν ο οικονομικός φορέας επιχειρεί να επηρεάσει με αθέμιτο τρόπο τη διαδικασία λήψης αποφάσεων</a:t>
            </a:r>
            <a:endParaRPr lang="en-GB" dirty="0">
              <a:solidFill>
                <a:srgbClr val="142A40"/>
              </a:solidFill>
            </a:endParaRPr>
          </a:p>
        </p:txBody>
      </p:sp>
      <p:sp>
        <p:nvSpPr>
          <p:cNvPr id="4" name="Slide Number Placeholder 3">
            <a:extLst>
              <a:ext uri="{FF2B5EF4-FFF2-40B4-BE49-F238E27FC236}">
                <a16:creationId xmlns:a16="http://schemas.microsoft.com/office/drawing/2014/main" id="{BF386CD6-C8C8-40C4-B837-6CB58AF4C6E0}"/>
              </a:ext>
            </a:extLst>
          </p:cNvPr>
          <p:cNvSpPr>
            <a:spLocks noGrp="1"/>
          </p:cNvSpPr>
          <p:nvPr>
            <p:ph type="sldNum" sz="quarter" idx="12"/>
          </p:nvPr>
        </p:nvSpPr>
        <p:spPr/>
        <p:txBody>
          <a:bodyPr/>
          <a:lstStyle/>
          <a:p>
            <a:pPr>
              <a:defRPr/>
            </a:pPr>
            <a:fld id="{ACA45B44-05A3-4B4A-906F-294427C9CB75}" type="slidenum">
              <a:rPr lang="el-GR" smtClean="0">
                <a:solidFill>
                  <a:prstClr val="black"/>
                </a:solidFill>
              </a:rPr>
              <a:pPr>
                <a:defRPr/>
              </a:pPr>
              <a:t>20</a:t>
            </a:fld>
            <a:endParaRPr lang="el-GR">
              <a:solidFill>
                <a:prstClr val="black"/>
              </a:solidFill>
            </a:endParaRPr>
          </a:p>
        </p:txBody>
      </p:sp>
    </p:spTree>
    <p:extLst>
      <p:ext uri="{BB962C8B-B14F-4D97-AF65-F5344CB8AC3E}">
        <p14:creationId xmlns:p14="http://schemas.microsoft.com/office/powerpoint/2010/main" val="424878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762000"/>
          </a:xfrm>
        </p:spPr>
        <p:txBody>
          <a:bodyPr>
            <a:noAutofit/>
          </a:bodyPr>
          <a:lstStyle/>
          <a:p>
            <a:pPr marL="0" indent="0">
              <a:defRPr/>
            </a:pPr>
            <a:r>
              <a:rPr lang="el-GR" sz="3200" dirty="0">
                <a:solidFill>
                  <a:schemeClr val="accent2">
                    <a:lumMod val="50000"/>
                  </a:schemeClr>
                </a:solidFill>
              </a:rPr>
              <a:t>Κριτήρια Επιλογής  Άρθρο 58</a:t>
            </a:r>
            <a:br>
              <a:rPr lang="el-GR" sz="3200" dirty="0">
                <a:solidFill>
                  <a:schemeClr val="accent2">
                    <a:lumMod val="50000"/>
                  </a:schemeClr>
                </a:solidFill>
              </a:rPr>
            </a:br>
            <a:endParaRPr lang="el-GR" sz="3200" dirty="0">
              <a:solidFill>
                <a:schemeClr val="accent2">
                  <a:lumMod val="50000"/>
                </a:schemeClr>
              </a:solidFill>
            </a:endParaRPr>
          </a:p>
        </p:txBody>
      </p:sp>
      <p:sp>
        <p:nvSpPr>
          <p:cNvPr id="3" name="Content Placeholder 2"/>
          <p:cNvSpPr>
            <a:spLocks noGrp="1"/>
          </p:cNvSpPr>
          <p:nvPr>
            <p:ph idx="1"/>
          </p:nvPr>
        </p:nvSpPr>
        <p:spPr>
          <a:xfrm>
            <a:off x="457200" y="1600200"/>
            <a:ext cx="8229600" cy="4854575"/>
          </a:xfrm>
        </p:spPr>
        <p:txBody>
          <a:bodyPr>
            <a:normAutofit lnSpcReduction="10000"/>
          </a:bodyPr>
          <a:lstStyle/>
          <a:p>
            <a:pPr marL="448056" indent="-384048" eaLnBrk="1" fontAlgn="auto" hangingPunct="1">
              <a:spcAft>
                <a:spcPts val="0"/>
              </a:spcAft>
              <a:buClr>
                <a:srgbClr val="FF388C"/>
              </a:buClr>
              <a:buSzPct val="90000"/>
              <a:buFont typeface="Wingdings 2"/>
              <a:buChar char=""/>
              <a:defRPr/>
            </a:pPr>
            <a:r>
              <a:rPr lang="el-GR" sz="2000" dirty="0"/>
              <a:t>Άδεια άσκησης επαγγελματικής δραστηριότητας</a:t>
            </a:r>
          </a:p>
          <a:p>
            <a:pPr marL="448056" indent="-384048" eaLnBrk="1" fontAlgn="auto" hangingPunct="1">
              <a:spcAft>
                <a:spcPts val="0"/>
              </a:spcAft>
              <a:buClr>
                <a:srgbClr val="FF388C"/>
              </a:buClr>
              <a:buSzPct val="90000"/>
              <a:buFont typeface="Wingdings 2"/>
              <a:buChar char=""/>
              <a:defRPr/>
            </a:pPr>
            <a:r>
              <a:rPr lang="el-GR" sz="2000" dirty="0"/>
              <a:t>Οικονομική και χρηματοοικονομική επάρκεια</a:t>
            </a:r>
          </a:p>
          <a:p>
            <a:pPr marL="448056" indent="-384048" eaLnBrk="1" fontAlgn="auto" hangingPunct="1">
              <a:spcAft>
                <a:spcPts val="0"/>
              </a:spcAft>
              <a:buClr>
                <a:srgbClr val="FF388C"/>
              </a:buClr>
              <a:buSzPct val="90000"/>
              <a:buFont typeface="Wingdings 2"/>
              <a:buChar char=""/>
              <a:defRPr/>
            </a:pPr>
            <a:r>
              <a:rPr lang="el-GR" sz="2000" dirty="0"/>
              <a:t>Τεχνικές και επαγγελματικές ικανότητες</a:t>
            </a:r>
          </a:p>
          <a:p>
            <a:pPr marL="64008" indent="0" eaLnBrk="1" fontAlgn="auto" hangingPunct="1">
              <a:spcAft>
                <a:spcPts val="0"/>
              </a:spcAft>
              <a:buClr>
                <a:srgbClr val="FF388C"/>
              </a:buClr>
              <a:buSzPct val="90000"/>
              <a:buFont typeface="Wingdings 2" pitchFamily="18" charset="2"/>
              <a:buNone/>
              <a:defRPr/>
            </a:pPr>
            <a:endParaRPr lang="el-GR" sz="2000" dirty="0"/>
          </a:p>
          <a:p>
            <a:pPr marL="406908" indent="-342900" eaLnBrk="1" fontAlgn="auto" hangingPunct="1">
              <a:spcAft>
                <a:spcPts val="0"/>
              </a:spcAft>
              <a:buClr>
                <a:srgbClr val="FF388C"/>
              </a:buClr>
              <a:buSzPct val="90000"/>
              <a:buFont typeface="Wingdings" pitchFamily="2" charset="2"/>
              <a:buChar char="Ø"/>
              <a:defRPr/>
            </a:pPr>
            <a:r>
              <a:rPr lang="el-GR" sz="2000" dirty="0"/>
              <a:t>Αφορούν ικανότητα ΟΦ να εκτελέσει τη σύμβαση</a:t>
            </a:r>
          </a:p>
          <a:p>
            <a:pPr marL="406908" indent="-342900" eaLnBrk="1" fontAlgn="auto" hangingPunct="1">
              <a:spcAft>
                <a:spcPts val="0"/>
              </a:spcAft>
              <a:buClr>
                <a:srgbClr val="FF388C"/>
              </a:buClr>
              <a:buSzPct val="90000"/>
              <a:buFont typeface="Wingdings" pitchFamily="2" charset="2"/>
              <a:buChar char="Ø"/>
              <a:defRPr/>
            </a:pPr>
            <a:r>
              <a:rPr lang="el-GR" sz="2000" dirty="0"/>
              <a:t>Δεν αφορούν την προσφορά</a:t>
            </a:r>
          </a:p>
          <a:p>
            <a:pPr marL="406908" indent="-342900" eaLnBrk="1" fontAlgn="auto" hangingPunct="1">
              <a:spcAft>
                <a:spcPts val="0"/>
              </a:spcAft>
              <a:buClr>
                <a:srgbClr val="FF388C"/>
              </a:buClr>
              <a:buFont typeface="Wingdings" pitchFamily="2" charset="2"/>
              <a:buChar char="Ø"/>
              <a:defRPr/>
            </a:pPr>
            <a:r>
              <a:rPr lang="el-GR" sz="2000" dirty="0"/>
              <a:t>Αποτελούν κριτήρια αποκλεισμού (</a:t>
            </a:r>
            <a:r>
              <a:rPr lang="en-US" sz="2000" dirty="0"/>
              <a:t>pass/ fail criteria)</a:t>
            </a:r>
            <a:endParaRPr lang="el-GR" sz="2000" dirty="0"/>
          </a:p>
          <a:p>
            <a:pPr marL="406908" indent="-342900" eaLnBrk="1" fontAlgn="auto" hangingPunct="1">
              <a:spcAft>
                <a:spcPts val="0"/>
              </a:spcAft>
              <a:buClr>
                <a:srgbClr val="FF388C"/>
              </a:buClr>
              <a:buFont typeface="Wingdings" pitchFamily="2" charset="2"/>
              <a:buChar char="Ø"/>
              <a:defRPr/>
            </a:pPr>
            <a:r>
              <a:rPr lang="el-GR" sz="2000" dirty="0"/>
              <a:t>Αναφέρονται ρητά στα έγγραφα</a:t>
            </a:r>
          </a:p>
          <a:p>
            <a:pPr marL="406908" indent="-342900" eaLnBrk="1" fontAlgn="auto" hangingPunct="1">
              <a:spcAft>
                <a:spcPts val="0"/>
              </a:spcAft>
              <a:buClr>
                <a:srgbClr val="FF388C"/>
              </a:buClr>
              <a:buFont typeface="Wingdings" pitchFamily="2" charset="2"/>
              <a:buChar char="Ø"/>
              <a:defRPr/>
            </a:pPr>
            <a:r>
              <a:rPr lang="el-GR" sz="2000" dirty="0"/>
              <a:t>Καθορίζονται ως απαιτήσεις και ζητούνται αποδεικτικά/ δικαιολογητικά στοιχεία</a:t>
            </a:r>
          </a:p>
          <a:p>
            <a:pPr marL="406908" indent="-342900" eaLnBrk="1" fontAlgn="auto" hangingPunct="1">
              <a:spcAft>
                <a:spcPts val="0"/>
              </a:spcAft>
              <a:buClr>
                <a:srgbClr val="FF388C"/>
              </a:buClr>
              <a:buFont typeface="Wingdings" pitchFamily="2" charset="2"/>
              <a:buChar char="Ø"/>
              <a:defRPr/>
            </a:pPr>
            <a:r>
              <a:rPr lang="el-GR" sz="2000" dirty="0"/>
              <a:t>Συνδεδεμένα με το αντικείμενο της σύμβασης και ανάλογα με την αξία της σύμβασης</a:t>
            </a:r>
          </a:p>
          <a:p>
            <a:pPr>
              <a:defRPr/>
            </a:pPr>
            <a:endParaRPr lang="el-GR" dirty="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5F098E-AD01-4C8C-B2AA-7DC1386C49A1}"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7494"/>
            <a:ext cx="7162800" cy="1180306"/>
          </a:xfrm>
        </p:spPr>
        <p:txBody>
          <a:bodyPr>
            <a:normAutofit/>
          </a:bodyPr>
          <a:lstStyle/>
          <a:p>
            <a:pPr indent="-125413">
              <a:defRPr/>
            </a:pPr>
            <a:r>
              <a:rPr lang="el-GR" sz="3200" dirty="0">
                <a:solidFill>
                  <a:schemeClr val="accent2">
                    <a:lumMod val="50000"/>
                  </a:schemeClr>
                </a:solidFill>
              </a:rPr>
              <a:t>Τεχνικές Προδιαγραφές</a:t>
            </a:r>
            <a:br>
              <a:rPr lang="el-GR" sz="3200" dirty="0">
                <a:solidFill>
                  <a:schemeClr val="accent2">
                    <a:lumMod val="50000"/>
                  </a:schemeClr>
                </a:solidFill>
              </a:rPr>
            </a:br>
            <a:r>
              <a:rPr lang="el-GR" sz="3200" dirty="0">
                <a:solidFill>
                  <a:schemeClr val="accent2">
                    <a:lumMod val="50000"/>
                  </a:schemeClr>
                </a:solidFill>
              </a:rPr>
              <a:t>Όροι Εντολής</a:t>
            </a:r>
          </a:p>
        </p:txBody>
      </p:sp>
      <p:sp>
        <p:nvSpPr>
          <p:cNvPr id="25603" name="Content Placeholder 2"/>
          <p:cNvSpPr>
            <a:spLocks noGrp="1"/>
          </p:cNvSpPr>
          <p:nvPr>
            <p:ph idx="1"/>
          </p:nvPr>
        </p:nvSpPr>
        <p:spPr>
          <a:xfrm>
            <a:off x="457200" y="1447800"/>
            <a:ext cx="8362950" cy="5076825"/>
          </a:xfrm>
        </p:spPr>
        <p:txBody>
          <a:bodyPr/>
          <a:lstStyle/>
          <a:p>
            <a:r>
              <a:rPr lang="el-GR" dirty="0"/>
              <a:t>Ακριβής διατύπωση- προσδιορίζει την ανάγκη προς ικανοποίηση</a:t>
            </a:r>
          </a:p>
          <a:p>
            <a:r>
              <a:rPr lang="el-GR" dirty="0"/>
              <a:t>Σαφής και επαρκής προσδιορισμός</a:t>
            </a:r>
          </a:p>
          <a:p>
            <a:r>
              <a:rPr lang="el-GR" dirty="0"/>
              <a:t>Τέτοια διατύπωση που να μη δημιουργεί φραγμούς στον Ανταγωνισμό</a:t>
            </a:r>
          </a:p>
          <a:p>
            <a:r>
              <a:rPr lang="el-GR" dirty="0"/>
              <a:t>Μη αναφορά σε συγκεκριμένη κατασκευή ή προέλευση ή εμπορικό σήμα ή δίπλωμα ευρεσιτεχνίας</a:t>
            </a:r>
          </a:p>
          <a:p>
            <a:r>
              <a:rPr lang="el-GR" dirty="0"/>
              <a:t>Χρήση της μνείας «Ισοδύναμο»</a:t>
            </a:r>
          </a:p>
        </p:txBody>
      </p:sp>
      <p:sp>
        <p:nvSpPr>
          <p:cNvPr id="2560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523459-8F06-457D-BF6F-11D55D8A5299}"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7493"/>
            <a:ext cx="7669088" cy="1001133"/>
          </a:xfrm>
        </p:spPr>
        <p:txBody>
          <a:bodyPr>
            <a:normAutofit fontScale="90000"/>
          </a:bodyPr>
          <a:lstStyle/>
          <a:p>
            <a:pPr>
              <a:defRPr/>
            </a:pPr>
            <a:r>
              <a:rPr lang="el-GR" dirty="0"/>
              <a:t>	</a:t>
            </a:r>
            <a:r>
              <a:rPr lang="el-GR" dirty="0">
                <a:solidFill>
                  <a:schemeClr val="accent2">
                    <a:lumMod val="50000"/>
                  </a:schemeClr>
                </a:solidFill>
              </a:rPr>
              <a:t>Κριτήρια Ανάθεσης των Συμβάσεων   	</a:t>
            </a:r>
            <a:r>
              <a:rPr lang="el-GR" sz="2200" dirty="0">
                <a:solidFill>
                  <a:schemeClr val="accent2">
                    <a:lumMod val="50000"/>
                  </a:schemeClr>
                </a:solidFill>
              </a:rPr>
              <a:t>Άρθρο 67</a:t>
            </a:r>
            <a:br>
              <a:rPr lang="el-GR" dirty="0">
                <a:solidFill>
                  <a:schemeClr val="accent2">
                    <a:lumMod val="50000"/>
                  </a:schemeClr>
                </a:solidFill>
              </a:rPr>
            </a:br>
            <a:r>
              <a:rPr lang="el-GR" sz="3200" dirty="0">
                <a:solidFill>
                  <a:schemeClr val="accent2">
                    <a:lumMod val="50000"/>
                  </a:schemeClr>
                </a:solidFill>
              </a:rPr>
              <a:t>    </a:t>
            </a:r>
            <a:br>
              <a:rPr lang="el-GR" sz="2700" b="1" u="sng" dirty="0"/>
            </a:br>
            <a:endParaRPr lang="el-GR" sz="2700" b="1" u="sng" dirty="0"/>
          </a:p>
        </p:txBody>
      </p:sp>
      <p:sp>
        <p:nvSpPr>
          <p:cNvPr id="26627" name="Content Placeholder 2"/>
          <p:cNvSpPr>
            <a:spLocks noGrp="1"/>
          </p:cNvSpPr>
          <p:nvPr>
            <p:ph idx="1"/>
          </p:nvPr>
        </p:nvSpPr>
        <p:spPr/>
        <p:txBody>
          <a:bodyPr/>
          <a:lstStyle/>
          <a:p>
            <a:pPr marL="0" indent="0">
              <a:buFont typeface="Wingdings 2" pitchFamily="18" charset="2"/>
              <a:buNone/>
            </a:pPr>
            <a:endParaRPr lang="el-GR" dirty="0"/>
          </a:p>
          <a:p>
            <a:pPr marL="0" indent="0">
              <a:buFont typeface="Wingdings 2" pitchFamily="18" charset="2"/>
              <a:buNone/>
            </a:pPr>
            <a:endParaRPr lang="el-GR" dirty="0"/>
          </a:p>
          <a:p>
            <a:pPr marL="0" indent="0">
              <a:buFont typeface="Wingdings 2" pitchFamily="18" charset="2"/>
              <a:buNone/>
            </a:pPr>
            <a:endParaRPr lang="el-GR" dirty="0"/>
          </a:p>
          <a:p>
            <a:pPr marL="0" indent="0">
              <a:buFont typeface="Wingdings 2" pitchFamily="18" charset="2"/>
              <a:buNone/>
            </a:pPr>
            <a:endParaRPr lang="el-GR" dirty="0"/>
          </a:p>
          <a:p>
            <a:pPr marL="0" indent="0">
              <a:buFont typeface="Wingdings 2" pitchFamily="18" charset="2"/>
              <a:buNone/>
            </a:pPr>
            <a:endParaRPr lang="el-GR" dirty="0"/>
          </a:p>
          <a:p>
            <a:pPr marL="0" indent="0">
              <a:buFont typeface="Wingdings 2" pitchFamily="18" charset="2"/>
              <a:buNone/>
            </a:pPr>
            <a:endParaRPr lang="el-GR" dirty="0"/>
          </a:p>
        </p:txBody>
      </p:sp>
      <p:sp>
        <p:nvSpPr>
          <p:cNvPr id="26636"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6CA0CE-47A7-4054-8555-F5028C666350}" type="slidenum">
              <a:rPr lang="el-GR" smtClean="0"/>
              <a:pPr/>
              <a:t>23</a:t>
            </a:fld>
            <a:endParaRPr lang="el-GR"/>
          </a:p>
        </p:txBody>
      </p:sp>
      <p:sp>
        <p:nvSpPr>
          <p:cNvPr id="4" name="Rectangle 3"/>
          <p:cNvSpPr/>
          <p:nvPr/>
        </p:nvSpPr>
        <p:spPr>
          <a:xfrm>
            <a:off x="760284" y="1545624"/>
            <a:ext cx="7621715" cy="990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l-GR" sz="2400" dirty="0"/>
              <a:t>Πλέον Συμφέρουσα από οικονομική άποψη προσφορά βάσει…</a:t>
            </a:r>
          </a:p>
        </p:txBody>
      </p:sp>
      <p:sp>
        <p:nvSpPr>
          <p:cNvPr id="7" name="Rectangle 6"/>
          <p:cNvSpPr/>
          <p:nvPr/>
        </p:nvSpPr>
        <p:spPr>
          <a:xfrm>
            <a:off x="755651" y="2819400"/>
            <a:ext cx="2978149" cy="1600200"/>
          </a:xfrm>
          <a:prstGeom prst="rect">
            <a:avLst/>
          </a:prstGeom>
          <a:solidFill>
            <a:schemeClr val="accent1">
              <a:lumMod val="60000"/>
              <a:lumOff val="40000"/>
            </a:schemeClr>
          </a:solidFill>
        </p:spPr>
        <p:style>
          <a:lnRef idx="2">
            <a:schemeClr val="accent3"/>
          </a:lnRef>
          <a:fillRef idx="1001">
            <a:schemeClr val="lt2"/>
          </a:fillRef>
          <a:effectRef idx="0">
            <a:schemeClr val="accent3"/>
          </a:effectRef>
          <a:fontRef idx="minor">
            <a:schemeClr val="dk1"/>
          </a:fontRef>
        </p:style>
        <p:txBody>
          <a:bodyPr anchor="ctr"/>
          <a:lstStyle/>
          <a:p>
            <a:pPr>
              <a:defRPr/>
            </a:pPr>
            <a:r>
              <a:rPr lang="el-GR" sz="2400" b="1" dirty="0">
                <a:effectLst>
                  <a:outerShdw blurRad="38100" dist="38100" dir="2700000" algn="tl">
                    <a:srgbClr val="000000">
                      <a:alpha val="43137"/>
                    </a:srgbClr>
                  </a:outerShdw>
                </a:effectLst>
              </a:rPr>
              <a:t>Τιμής </a:t>
            </a:r>
            <a:endParaRPr lang="el-GR" dirty="0"/>
          </a:p>
          <a:p>
            <a:pPr marL="285750" indent="-285750">
              <a:buFont typeface="Arial" pitchFamily="34" charset="0"/>
              <a:buChar char="•"/>
              <a:defRPr/>
            </a:pPr>
            <a:r>
              <a:rPr lang="el-GR" dirty="0"/>
              <a:t>μόνο η τιμή </a:t>
            </a:r>
          </a:p>
          <a:p>
            <a:pPr marL="285750" indent="-285750">
              <a:buFont typeface="Arial" pitchFamily="34" charset="0"/>
              <a:buChar char="•"/>
              <a:defRPr/>
            </a:pPr>
            <a:r>
              <a:rPr lang="el-GR" dirty="0"/>
              <a:t>Πληρούνται προκαθορισμένες ελάχιστες απαιτήσεις  </a:t>
            </a:r>
          </a:p>
        </p:txBody>
      </p:sp>
      <p:sp>
        <p:nvSpPr>
          <p:cNvPr id="8" name="Rectangle 7"/>
          <p:cNvSpPr/>
          <p:nvPr/>
        </p:nvSpPr>
        <p:spPr>
          <a:xfrm>
            <a:off x="3962400" y="2813222"/>
            <a:ext cx="4419600" cy="3639966"/>
          </a:xfrm>
          <a:prstGeom prst="rect">
            <a:avLst/>
          </a:prstGeom>
          <a:solidFill>
            <a:schemeClr val="accent1">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lstStyle/>
          <a:p>
            <a:pPr>
              <a:defRPr/>
            </a:pPr>
            <a:endParaRPr lang="el-GR" sz="2000" b="1" dirty="0">
              <a:effectLst>
                <a:outerShdw blurRad="38100" dist="38100" dir="2700000" algn="tl">
                  <a:srgbClr val="000000">
                    <a:alpha val="43137"/>
                  </a:srgbClr>
                </a:outerShdw>
              </a:effectLst>
            </a:endParaRPr>
          </a:p>
          <a:p>
            <a:pPr>
              <a:defRPr/>
            </a:pPr>
            <a:r>
              <a:rPr lang="el-GR" sz="2000" b="1" dirty="0">
                <a:effectLst>
                  <a:outerShdw blurRad="38100" dist="38100" dir="2700000" algn="tl">
                    <a:srgbClr val="000000">
                      <a:alpha val="43137"/>
                    </a:srgbClr>
                  </a:outerShdw>
                </a:effectLst>
              </a:rPr>
              <a:t>Βέλτιστης σχέσης τιμής-ποιότητας</a:t>
            </a:r>
          </a:p>
          <a:p>
            <a:pPr>
              <a:defRPr/>
            </a:pPr>
            <a:endParaRPr lang="el-GR" sz="2000" b="1" dirty="0">
              <a:effectLst>
                <a:outerShdw blurRad="38100" dist="38100" dir="2700000" algn="tl">
                  <a:srgbClr val="000000">
                    <a:alpha val="43137"/>
                  </a:srgbClr>
                </a:outerShdw>
              </a:effectLst>
            </a:endParaRPr>
          </a:p>
          <a:p>
            <a:pPr marL="285750" indent="-285750">
              <a:buFont typeface="Arial" pitchFamily="34" charset="0"/>
              <a:buChar char="•"/>
              <a:defRPr/>
            </a:pPr>
            <a:r>
              <a:rPr lang="el-GR" sz="2000" dirty="0"/>
              <a:t>Αξιολογούνται προκαθορισμένα κριτήρια Τεχνικά/ Λειτουργικά </a:t>
            </a:r>
          </a:p>
          <a:p>
            <a:pPr marL="285750" indent="-285750">
              <a:buFont typeface="Arial" pitchFamily="34" charset="0"/>
              <a:buChar char="•"/>
              <a:defRPr/>
            </a:pPr>
            <a:r>
              <a:rPr lang="el-GR" sz="2000" dirty="0"/>
              <a:t>Η στάθμιση δηλώνεται στα έγγραφα του διαγωνισμού</a:t>
            </a:r>
          </a:p>
          <a:p>
            <a:pPr marL="285750" indent="-285750">
              <a:buFont typeface="Arial" pitchFamily="34" charset="0"/>
              <a:buChar char="•"/>
              <a:defRPr/>
            </a:pPr>
            <a:r>
              <a:rPr lang="el-GR" sz="2000" dirty="0"/>
              <a:t>Κριτήριο ανάθεσης για Υπηρεσίες</a:t>
            </a:r>
          </a:p>
          <a:p>
            <a:pPr marL="285750" indent="-285750">
              <a:buFont typeface="Arial" pitchFamily="34" charset="0"/>
              <a:buChar char="•"/>
              <a:defRPr/>
            </a:pPr>
            <a:r>
              <a:rPr lang="el-GR" sz="2000" dirty="0"/>
              <a:t>Δύναται να  προκαθοριστεί η τιμή εφόσον υπάρχει τρόπος κατάταξης/ ανάθεσης  </a:t>
            </a:r>
            <a:endParaRPr lang="en-US" sz="2000" b="1" dirty="0"/>
          </a:p>
          <a:p>
            <a:pPr algn="ctr">
              <a:defRPr/>
            </a:pPr>
            <a:endParaRPr lang="el-GR" sz="2000" dirty="0"/>
          </a:p>
        </p:txBody>
      </p:sp>
      <p:sp>
        <p:nvSpPr>
          <p:cNvPr id="9" name="Rectangle 8"/>
          <p:cNvSpPr/>
          <p:nvPr/>
        </p:nvSpPr>
        <p:spPr>
          <a:xfrm>
            <a:off x="745354" y="4572000"/>
            <a:ext cx="2988446" cy="1881188"/>
          </a:xfrm>
          <a:prstGeom prst="rect">
            <a:avLst/>
          </a:prstGeom>
          <a:solidFill>
            <a:schemeClr val="accent1">
              <a:lumMod val="60000"/>
              <a:lumOff val="40000"/>
            </a:schemeClr>
          </a:solidFill>
        </p:spPr>
        <p:style>
          <a:lnRef idx="2">
            <a:schemeClr val="accent3"/>
          </a:lnRef>
          <a:fillRef idx="1001">
            <a:schemeClr val="lt2"/>
          </a:fillRef>
          <a:effectRef idx="0">
            <a:schemeClr val="accent3"/>
          </a:effectRef>
          <a:fontRef idx="minor">
            <a:schemeClr val="dk1"/>
          </a:fontRef>
        </p:style>
        <p:txBody>
          <a:bodyPr anchor="ctr"/>
          <a:lstStyle/>
          <a:p>
            <a:pPr>
              <a:defRPr/>
            </a:pPr>
            <a:r>
              <a:rPr lang="el-GR" sz="2400" b="1" dirty="0">
                <a:effectLst>
                  <a:outerShdw blurRad="38100" dist="38100" dir="2700000" algn="tl">
                    <a:srgbClr val="000000">
                      <a:alpha val="43137"/>
                    </a:srgbClr>
                  </a:outerShdw>
                </a:effectLst>
              </a:rPr>
              <a:t>Κόστους</a:t>
            </a:r>
          </a:p>
          <a:p>
            <a:pPr marL="285750" indent="-285750">
              <a:buFont typeface="Arial" pitchFamily="34" charset="0"/>
              <a:buChar char="•"/>
              <a:defRPr/>
            </a:pPr>
            <a:r>
              <a:rPr lang="el-GR" dirty="0"/>
              <a:t>συνολικό κόστος ζωής</a:t>
            </a:r>
          </a:p>
          <a:p>
            <a:pPr marL="285750" indent="-285750">
              <a:buFont typeface="Arial" pitchFamily="34" charset="0"/>
              <a:buChar char="•"/>
              <a:defRPr/>
            </a:pPr>
            <a:r>
              <a:rPr lang="el-GR" dirty="0"/>
              <a:t>Πληρούνται προκαθορισμένες ελάχιστες απαιτήσεις  </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0287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43888"/>
          </a:xfrm>
        </p:spPr>
        <p:txBody>
          <a:bodyPr>
            <a:normAutofit/>
          </a:bodyPr>
          <a:lstStyle/>
          <a:p>
            <a:pPr eaLnBrk="1" hangingPunct="1">
              <a:defRPr/>
            </a:pPr>
            <a:r>
              <a:rPr lang="el-GR" sz="3200" dirty="0">
                <a:solidFill>
                  <a:schemeClr val="accent2">
                    <a:lumMod val="50000"/>
                  </a:schemeClr>
                </a:solidFill>
              </a:rPr>
              <a:t>Δημοσιοποίηση-1</a:t>
            </a:r>
          </a:p>
        </p:txBody>
      </p:sp>
      <p:sp>
        <p:nvSpPr>
          <p:cNvPr id="3" name="Content Placeholder 2"/>
          <p:cNvSpPr>
            <a:spLocks noGrp="1"/>
          </p:cNvSpPr>
          <p:nvPr>
            <p:ph idx="1"/>
          </p:nvPr>
        </p:nvSpPr>
        <p:spPr>
          <a:xfrm>
            <a:off x="228600" y="1295400"/>
            <a:ext cx="8686800" cy="5257800"/>
          </a:xfrm>
        </p:spPr>
        <p:txBody>
          <a:bodyPr>
            <a:normAutofit lnSpcReduction="10000"/>
          </a:bodyPr>
          <a:lstStyle/>
          <a:p>
            <a:pPr eaLnBrk="1" hangingPunct="1">
              <a:defRPr/>
            </a:pPr>
            <a:r>
              <a:rPr lang="el-GR" sz="2400" dirty="0"/>
              <a:t>Προκήρυξη διαγωνισμού</a:t>
            </a:r>
          </a:p>
          <a:p>
            <a:pPr lvl="1" eaLnBrk="1" hangingPunct="1">
              <a:defRPr/>
            </a:pPr>
            <a:r>
              <a:rPr lang="el-GR" sz="1800" dirty="0"/>
              <a:t>ηλεκτρονικό σύστημα σύναψης συμβάσεων- </a:t>
            </a:r>
            <a:r>
              <a:rPr lang="en-US" sz="1800" dirty="0" err="1"/>
              <a:t>eprocurement</a:t>
            </a:r>
            <a:endParaRPr lang="en-US" sz="1800" dirty="0"/>
          </a:p>
          <a:p>
            <a:pPr lvl="1" eaLnBrk="1" hangingPunct="1">
              <a:defRPr/>
            </a:pPr>
            <a:r>
              <a:rPr lang="el-GR" sz="1800" dirty="0"/>
              <a:t>Επίσημη εφημερίδα της Δημοκρατίας</a:t>
            </a:r>
          </a:p>
          <a:p>
            <a:pPr lvl="1" eaLnBrk="1" hangingPunct="1">
              <a:defRPr/>
            </a:pPr>
            <a:r>
              <a:rPr lang="el-GR" sz="1800" dirty="0"/>
              <a:t>Επίσημη εφημερίδα της Ευρωπαϊκής Επιτροπής (</a:t>
            </a:r>
            <a:r>
              <a:rPr lang="en-US" sz="1800" dirty="0"/>
              <a:t>OJEU)/</a:t>
            </a:r>
            <a:r>
              <a:rPr lang="el-GR" sz="1800" dirty="0"/>
              <a:t> βάσει εκτιμώμενης αξίας (εάν εκτιμώμενη αξία  &gt; όρια)</a:t>
            </a:r>
          </a:p>
          <a:p>
            <a:pPr lvl="1" eaLnBrk="1" hangingPunct="1">
              <a:defRPr/>
            </a:pPr>
            <a:r>
              <a:rPr lang="el-GR" sz="1800" dirty="0"/>
              <a:t>στον εγχώριο τύπο (προαιρετικά)</a:t>
            </a:r>
          </a:p>
          <a:p>
            <a:pPr lvl="1" eaLnBrk="1" hangingPunct="1">
              <a:defRPr/>
            </a:pPr>
            <a:r>
              <a:rPr lang="el-GR" sz="1800" dirty="0"/>
              <a:t>Υποχρεωτικά και ανάρτηση εγγράφων διαγωνισμού στο σύστημα από 1/1/14</a:t>
            </a:r>
          </a:p>
          <a:p>
            <a:pPr marL="536575" lvl="1" indent="0" eaLnBrk="1" hangingPunct="1">
              <a:buFont typeface="Verdana" pitchFamily="34" charset="0"/>
              <a:buNone/>
              <a:defRPr/>
            </a:pPr>
            <a:endParaRPr lang="el-GR" sz="1600" dirty="0"/>
          </a:p>
          <a:p>
            <a:pPr marL="614363" lvl="1" indent="-342900" eaLnBrk="1" hangingPunct="1">
              <a:buFont typeface="Wingdings" pitchFamily="2" charset="2"/>
              <a:buChar char="q"/>
              <a:defRPr/>
            </a:pPr>
            <a:r>
              <a:rPr lang="el-GR" sz="1800" dirty="0"/>
              <a:t>αυτόματη και ταυτόχρονη αποστολή από το σύστημα </a:t>
            </a:r>
            <a:r>
              <a:rPr lang="en-US" sz="1800" dirty="0"/>
              <a:t>eProcurement</a:t>
            </a:r>
            <a:r>
              <a:rPr lang="el-GR" sz="1800" dirty="0"/>
              <a:t> στην Επίσημη Εφ. της Δημοκρατίας και Επίσημη Εφ. της Ευρωπαϊκής Επιτροπής (</a:t>
            </a:r>
            <a:r>
              <a:rPr lang="en-US" sz="1800" dirty="0"/>
              <a:t>OJEU</a:t>
            </a:r>
            <a:r>
              <a:rPr lang="el-GR" sz="1800" dirty="0"/>
              <a:t>)</a:t>
            </a:r>
          </a:p>
          <a:p>
            <a:pPr marL="614363" lvl="1" indent="-342900" eaLnBrk="1" hangingPunct="1">
              <a:buFont typeface="Wingdings" pitchFamily="2" charset="2"/>
              <a:buChar char="q"/>
              <a:defRPr/>
            </a:pPr>
            <a:r>
              <a:rPr lang="el-GR" sz="1800" dirty="0"/>
              <a:t> δεν επιτρέπεται να δημοσιευτεί πρώτα σε εγχώριο τύπο και μετά στις επίσημες εφημερίδες</a:t>
            </a:r>
            <a:r>
              <a:rPr lang="en-US" sz="1800" dirty="0"/>
              <a:t>, </a:t>
            </a:r>
            <a:r>
              <a:rPr lang="el-GR" sz="1800" dirty="0"/>
              <a:t>κάτι που διασφαλίζεται με την αυτόματη και ταυτόχρονη αποστολή από το σύστημα </a:t>
            </a:r>
          </a:p>
          <a:p>
            <a:pPr marL="271463" lvl="1" indent="0" eaLnBrk="1" hangingPunct="1">
              <a:buFont typeface="Verdana" pitchFamily="34" charset="0"/>
              <a:buNone/>
              <a:defRPr/>
            </a:pPr>
            <a:endParaRPr lang="el-GR" sz="1600" dirty="0"/>
          </a:p>
          <a:p>
            <a:pPr marL="271463" lvl="1" indent="0" eaLnBrk="1" hangingPunct="1">
              <a:buFont typeface="Verdana" pitchFamily="34" charset="0"/>
              <a:buNone/>
              <a:defRPr/>
            </a:pPr>
            <a:endParaRPr lang="el-GR" sz="2000" dirty="0"/>
          </a:p>
          <a:p>
            <a:pPr lvl="1" eaLnBrk="1" hangingPunct="1">
              <a:defRPr/>
            </a:pPr>
            <a:endParaRPr lang="en-US" sz="2000" dirty="0"/>
          </a:p>
          <a:p>
            <a:pPr lvl="1" eaLnBrk="1" hangingPunct="1">
              <a:defRPr/>
            </a:pPr>
            <a:endParaRPr lang="el-GR" sz="2000" dirty="0"/>
          </a:p>
          <a:p>
            <a:pPr marL="0" lvl="1" indent="0" eaLnBrk="1" hangingPunct="1">
              <a:buFont typeface="Verdana" pitchFamily="34" charset="0"/>
              <a:buNone/>
              <a:defRPr/>
            </a:pPr>
            <a:endParaRPr lang="el-GR" sz="2000" dirty="0"/>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572123-BA0A-43FD-9168-9A6AB038A3AB}"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rmAutofit/>
          </a:bodyPr>
          <a:lstStyle/>
          <a:p>
            <a:pPr eaLnBrk="1" hangingPunct="1">
              <a:defRPr/>
            </a:pPr>
            <a:r>
              <a:rPr lang="el-GR" sz="3200" dirty="0">
                <a:solidFill>
                  <a:schemeClr val="accent2">
                    <a:lumMod val="50000"/>
                  </a:schemeClr>
                </a:solidFill>
              </a:rPr>
              <a:t>Δημοσιοποίηση-2</a:t>
            </a:r>
          </a:p>
        </p:txBody>
      </p:sp>
      <p:sp>
        <p:nvSpPr>
          <p:cNvPr id="3" name="Content Placeholder 2"/>
          <p:cNvSpPr>
            <a:spLocks noGrp="1"/>
          </p:cNvSpPr>
          <p:nvPr>
            <p:ph idx="1"/>
          </p:nvPr>
        </p:nvSpPr>
        <p:spPr>
          <a:xfrm>
            <a:off x="228600" y="1371600"/>
            <a:ext cx="8686800" cy="5083175"/>
          </a:xfrm>
        </p:spPr>
        <p:txBody>
          <a:bodyPr>
            <a:normAutofit fontScale="92500" lnSpcReduction="20000"/>
          </a:bodyPr>
          <a:lstStyle/>
          <a:p>
            <a:pPr marL="271463" lvl="1" indent="0" eaLnBrk="1" hangingPunct="1">
              <a:buFont typeface="Verdana" pitchFamily="34" charset="0"/>
              <a:buNone/>
              <a:defRPr/>
            </a:pPr>
            <a:r>
              <a:rPr lang="el-GR" sz="1600" b="1" u="sng" dirty="0"/>
              <a:t>Παράδειγμα 1-</a:t>
            </a:r>
            <a:r>
              <a:rPr lang="el-GR" sz="1600" dirty="0"/>
              <a:t>Υπ. Γεωργίας/ προμήθεια μηχανήματος /€120.000</a:t>
            </a:r>
          </a:p>
          <a:p>
            <a:pPr marL="614363" lvl="1" indent="-342900" eaLnBrk="1" hangingPunct="1">
              <a:defRPr/>
            </a:pPr>
            <a:r>
              <a:rPr lang="el-GR" sz="1600" dirty="0"/>
              <a:t>Σύστημα </a:t>
            </a:r>
            <a:r>
              <a:rPr lang="en-US" sz="1600" dirty="0" err="1"/>
              <a:t>eprocurement</a:t>
            </a:r>
            <a:endParaRPr lang="el-GR" sz="1600" dirty="0"/>
          </a:p>
          <a:p>
            <a:pPr marL="614363" lvl="1" indent="-342900" eaLnBrk="1" hangingPunct="1">
              <a:defRPr/>
            </a:pPr>
            <a:r>
              <a:rPr lang="el-GR" sz="1600" dirty="0"/>
              <a:t>Επιλέγει ότι είναι </a:t>
            </a:r>
            <a:r>
              <a:rPr lang="el-GR" sz="1600" u="sng" dirty="0"/>
              <a:t>κάτω</a:t>
            </a:r>
            <a:r>
              <a:rPr lang="el-GR" sz="1600" dirty="0"/>
              <a:t> από όρια </a:t>
            </a:r>
          </a:p>
          <a:p>
            <a:pPr marL="271463" lvl="1" indent="0" eaLnBrk="1" hangingPunct="1">
              <a:buNone/>
              <a:defRPr/>
            </a:pPr>
            <a:r>
              <a:rPr lang="el-GR" sz="1600" dirty="0"/>
              <a:t>      αυτόματα </a:t>
            </a:r>
            <a:r>
              <a:rPr lang="el-GR" sz="1600" u="sng" dirty="0"/>
              <a:t>μόνο</a:t>
            </a:r>
            <a:r>
              <a:rPr lang="el-GR" sz="1600" dirty="0"/>
              <a:t> Επίσημη. Εφ. Δημοκρατίας</a:t>
            </a:r>
          </a:p>
          <a:p>
            <a:pPr marL="614363" lvl="1" indent="-342900" eaLnBrk="1" hangingPunct="1">
              <a:defRPr/>
            </a:pPr>
            <a:r>
              <a:rPr lang="el-GR" sz="1600" dirty="0"/>
              <a:t>Εάν θέλει και σε εγχώριο τύπο /όχι πριν την  επίσημη εφημερίδα</a:t>
            </a:r>
          </a:p>
          <a:p>
            <a:pPr marL="271463" lvl="1" indent="0" eaLnBrk="1" hangingPunct="1">
              <a:buFont typeface="Verdana" pitchFamily="34" charset="0"/>
              <a:buNone/>
              <a:defRPr/>
            </a:pPr>
            <a:endParaRPr lang="el-GR" sz="1600" dirty="0"/>
          </a:p>
          <a:p>
            <a:pPr marL="271463" lvl="1" indent="0" eaLnBrk="1" hangingPunct="1">
              <a:buFont typeface="Verdana" pitchFamily="34" charset="0"/>
              <a:buNone/>
              <a:defRPr/>
            </a:pPr>
            <a:r>
              <a:rPr lang="el-GR" sz="1600" b="1" u="sng" dirty="0"/>
              <a:t>Παράδειγμα  2-</a:t>
            </a:r>
            <a:r>
              <a:rPr lang="el-GR" sz="1600" dirty="0"/>
              <a:t>Υπ. Συγκοινωνιών/ κατασκευή δρόμου /€12.000.000</a:t>
            </a:r>
          </a:p>
          <a:p>
            <a:pPr marL="614363" lvl="1" indent="-342900" eaLnBrk="1" hangingPunct="1">
              <a:defRPr/>
            </a:pPr>
            <a:r>
              <a:rPr lang="el-GR" sz="1600" dirty="0"/>
              <a:t>Σύστημα </a:t>
            </a:r>
            <a:r>
              <a:rPr lang="en-US" sz="1600" dirty="0" err="1"/>
              <a:t>eprocurement</a:t>
            </a:r>
            <a:endParaRPr lang="el-GR" sz="1600" dirty="0"/>
          </a:p>
          <a:p>
            <a:pPr marL="614363" lvl="1" indent="-342900" eaLnBrk="1" hangingPunct="1">
              <a:defRPr/>
            </a:pPr>
            <a:r>
              <a:rPr lang="el-GR" sz="1600" dirty="0"/>
              <a:t>Επιλέγει ότι είναι </a:t>
            </a:r>
            <a:r>
              <a:rPr lang="el-GR" sz="1600" u="sng" dirty="0"/>
              <a:t>πάνω</a:t>
            </a:r>
            <a:r>
              <a:rPr lang="el-GR" sz="1600" dirty="0"/>
              <a:t> από όρια αυτόματα  Επίσημη. Εφ. Δημοκρατίας </a:t>
            </a:r>
            <a:r>
              <a:rPr lang="el-GR" sz="1600" u="sng" dirty="0"/>
              <a:t>ΚΑΙ</a:t>
            </a:r>
            <a:endParaRPr lang="en-US" sz="1600" u="sng" dirty="0"/>
          </a:p>
          <a:p>
            <a:pPr marL="271463" lvl="1" indent="0" eaLnBrk="1" hangingPunct="1">
              <a:buNone/>
              <a:defRPr/>
            </a:pPr>
            <a:r>
              <a:rPr lang="en-US" sz="1600" dirty="0"/>
              <a:t>	   </a:t>
            </a:r>
            <a:r>
              <a:rPr lang="el-GR" sz="1600" dirty="0"/>
              <a:t>Επίσημη Εφημερίδα  ΕΕ</a:t>
            </a:r>
          </a:p>
          <a:p>
            <a:pPr marL="614363" lvl="1" indent="-342900" eaLnBrk="1" hangingPunct="1">
              <a:defRPr/>
            </a:pPr>
            <a:r>
              <a:rPr lang="el-GR" sz="1600" dirty="0"/>
              <a:t>Εάν θέλει και σε εγχώριο τύπο, /όχι πριν τις επίσημες εφημερίδες</a:t>
            </a:r>
          </a:p>
          <a:p>
            <a:pPr eaLnBrk="1" hangingPunct="1">
              <a:defRPr/>
            </a:pPr>
            <a:r>
              <a:rPr lang="el-GR" sz="2400" dirty="0"/>
              <a:t>Γνωστοποίηση ανάθεσης σύμβασης </a:t>
            </a:r>
          </a:p>
          <a:p>
            <a:pPr lvl="1" eaLnBrk="1" hangingPunct="1">
              <a:defRPr/>
            </a:pPr>
            <a:r>
              <a:rPr lang="el-GR" sz="2000" dirty="0"/>
              <a:t>γνωστοποίηση αποτελεσμάτων διαγωνισμού</a:t>
            </a:r>
          </a:p>
          <a:p>
            <a:pPr lvl="1" eaLnBrk="1" hangingPunct="1">
              <a:defRPr/>
            </a:pPr>
            <a:r>
              <a:rPr lang="en-US" sz="2000" dirty="0" err="1"/>
              <a:t>eprocurement</a:t>
            </a:r>
            <a:r>
              <a:rPr lang="en-US" sz="2000" dirty="0"/>
              <a:t> </a:t>
            </a:r>
          </a:p>
          <a:p>
            <a:pPr lvl="1" eaLnBrk="1" hangingPunct="1">
              <a:defRPr/>
            </a:pPr>
            <a:r>
              <a:rPr lang="el-GR" sz="2000" dirty="0"/>
              <a:t>εντός  30 ημερών από την ανάθεση, στο </a:t>
            </a:r>
            <a:r>
              <a:rPr lang="en-US" sz="2000" dirty="0"/>
              <a:t>OJEU</a:t>
            </a:r>
            <a:r>
              <a:rPr lang="el-GR" sz="2000" dirty="0"/>
              <a:t> (εάν προκήρυξη διαγωνισμού στο </a:t>
            </a:r>
            <a:r>
              <a:rPr lang="en-US" sz="2000" dirty="0"/>
              <a:t>OJEU</a:t>
            </a:r>
            <a:r>
              <a:rPr lang="el-GR" sz="2000" dirty="0"/>
              <a:t>)</a:t>
            </a: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6EF1BE-99C4-4502-BF51-B4CDAF5B4A18}"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17290"/>
          </a:xfrm>
        </p:spPr>
        <p:txBody>
          <a:bodyPr>
            <a:normAutofit/>
          </a:bodyPr>
          <a:lstStyle/>
          <a:p>
            <a:pPr marL="0" indent="0">
              <a:defRPr/>
            </a:pPr>
            <a:r>
              <a:rPr lang="el-GR" sz="3200" dirty="0">
                <a:solidFill>
                  <a:schemeClr val="accent2">
                    <a:lumMod val="50000"/>
                  </a:schemeClr>
                </a:solidFill>
              </a:rPr>
              <a:t>Τροποποιήσεις/ διευκρινήσεις </a:t>
            </a:r>
          </a:p>
        </p:txBody>
      </p:sp>
      <p:sp>
        <p:nvSpPr>
          <p:cNvPr id="3" name="Content Placeholder 2"/>
          <p:cNvSpPr>
            <a:spLocks noGrp="1"/>
          </p:cNvSpPr>
          <p:nvPr>
            <p:ph idx="1"/>
          </p:nvPr>
        </p:nvSpPr>
        <p:spPr>
          <a:xfrm>
            <a:off x="457200" y="1557338"/>
            <a:ext cx="8229600" cy="4897437"/>
          </a:xfrm>
        </p:spPr>
        <p:txBody>
          <a:bodyPr>
            <a:normAutofit/>
          </a:bodyPr>
          <a:lstStyle/>
          <a:p>
            <a:pPr>
              <a:defRPr/>
            </a:pPr>
            <a:r>
              <a:rPr lang="el-GR" dirty="0"/>
              <a:t>Η Αναθέτουσα Αρχή δύναται  να τροποποιήσει έγγραφα</a:t>
            </a:r>
          </a:p>
          <a:p>
            <a:pPr lvl="1">
              <a:defRPr/>
            </a:pPr>
            <a:r>
              <a:rPr lang="el-GR" dirty="0"/>
              <a:t>Με δική της πρωτοβουλία</a:t>
            </a:r>
          </a:p>
          <a:p>
            <a:pPr lvl="1">
              <a:defRPr/>
            </a:pPr>
            <a:r>
              <a:rPr lang="el-GR" dirty="0"/>
              <a:t>Μετά από σχόλια/εισηγήσεις από ΟΦ</a:t>
            </a:r>
          </a:p>
          <a:p>
            <a:pPr>
              <a:defRPr/>
            </a:pPr>
            <a:r>
              <a:rPr lang="el-GR" dirty="0"/>
              <a:t>Οποιαδήποτε τροποποίηση δεν δύναται να διενεργηθεί εντός των τελευταίων 6 ημερών, πριν την ημερομηνία υποβολής προσφορών</a:t>
            </a:r>
          </a:p>
          <a:p>
            <a:pPr>
              <a:defRPr/>
            </a:pPr>
            <a:r>
              <a:rPr lang="el-GR" dirty="0"/>
              <a:t>Όλες οι τροποποιήσεις /διευκρινήσεις αποστέλλονται σε όλους τους ενδιαφερόμενους ΟΦ</a:t>
            </a:r>
          </a:p>
        </p:txBody>
      </p:sp>
      <p:sp>
        <p:nvSpPr>
          <p:cNvPr id="3072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18B0E2-AEC6-4D86-84AC-B3393AEC38C8}"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73274"/>
          </a:xfrm>
        </p:spPr>
        <p:txBody>
          <a:bodyPr>
            <a:normAutofit/>
          </a:bodyPr>
          <a:lstStyle/>
          <a:p>
            <a:pPr>
              <a:defRPr/>
            </a:pPr>
            <a:r>
              <a:rPr lang="el-GR" sz="3200" dirty="0">
                <a:solidFill>
                  <a:schemeClr val="accent2">
                    <a:lumMod val="50000"/>
                  </a:schemeClr>
                </a:solidFill>
              </a:rPr>
              <a:t>Ασυνήθιστα χαμηλές  </a:t>
            </a:r>
            <a:br>
              <a:rPr lang="el-GR" sz="3200" dirty="0">
                <a:solidFill>
                  <a:schemeClr val="accent2">
                    <a:lumMod val="50000"/>
                  </a:schemeClr>
                </a:solidFill>
              </a:rPr>
            </a:br>
            <a:r>
              <a:rPr lang="el-GR" sz="3200" dirty="0">
                <a:solidFill>
                  <a:schemeClr val="accent2">
                    <a:lumMod val="50000"/>
                  </a:schemeClr>
                </a:solidFill>
              </a:rPr>
              <a:t>προσφερόμενες τιμές</a:t>
            </a:r>
            <a:r>
              <a:rPr lang="en-US" sz="3200" dirty="0">
                <a:solidFill>
                  <a:schemeClr val="accent2">
                    <a:lumMod val="50000"/>
                  </a:schemeClr>
                </a:solidFill>
              </a:rPr>
              <a:t> </a:t>
            </a:r>
            <a:r>
              <a:rPr lang="el-GR" sz="3200" dirty="0">
                <a:solidFill>
                  <a:schemeClr val="accent2">
                    <a:lumMod val="50000"/>
                  </a:schemeClr>
                </a:solidFill>
              </a:rPr>
              <a:t>      </a:t>
            </a:r>
            <a:r>
              <a:rPr lang="el-GR" sz="2400" dirty="0">
                <a:solidFill>
                  <a:schemeClr val="accent2">
                    <a:lumMod val="50000"/>
                  </a:schemeClr>
                </a:solidFill>
              </a:rPr>
              <a:t>(Άρθρο 69)</a:t>
            </a:r>
          </a:p>
        </p:txBody>
      </p:sp>
      <p:sp>
        <p:nvSpPr>
          <p:cNvPr id="31747" name="Content Placeholder 2"/>
          <p:cNvSpPr>
            <a:spLocks noGrp="1"/>
          </p:cNvSpPr>
          <p:nvPr>
            <p:ph idx="1"/>
          </p:nvPr>
        </p:nvSpPr>
        <p:spPr>
          <a:xfrm>
            <a:off x="457200" y="2133600"/>
            <a:ext cx="8229600" cy="4321175"/>
          </a:xfrm>
        </p:spPr>
        <p:txBody>
          <a:bodyPr/>
          <a:lstStyle/>
          <a:p>
            <a:r>
              <a:rPr lang="el-GR" dirty="0"/>
              <a:t>Επιτροπή αξιολόγησης </a:t>
            </a:r>
          </a:p>
          <a:p>
            <a:pPr lvl="1"/>
            <a:r>
              <a:rPr lang="el-GR" dirty="0"/>
              <a:t>Ζητά διευκρινήσεις γραπτώς</a:t>
            </a:r>
          </a:p>
          <a:p>
            <a:pPr lvl="1"/>
            <a:r>
              <a:rPr lang="el-GR" dirty="0"/>
              <a:t>Διενεργεί έλεγχο για τις απαντήσεις που λαμβάνει από προσφέροντα</a:t>
            </a:r>
          </a:p>
          <a:p>
            <a:pPr lvl="1"/>
            <a:r>
              <a:rPr lang="el-GR" dirty="0"/>
              <a:t>Αποφασίζει αναλόγως των απαντήσεων που θα λάβει από τον προσφέροντα</a:t>
            </a: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083BE7-B5F8-4F40-94F6-799DED32D9D0}" type="slidenum">
              <a:rPr lang="el-GR" smtClean="0"/>
              <a:pPr/>
              <a:t>27</a:t>
            </a:fld>
            <a:endParaRPr lang="el-GR"/>
          </a:p>
        </p:txBody>
      </p:sp>
      <p:sp>
        <p:nvSpPr>
          <p:cNvPr id="31749" name="Rectangle 4"/>
          <p:cNvSpPr>
            <a:spLocks noChangeArrowheads="1"/>
          </p:cNvSpPr>
          <p:nvPr/>
        </p:nvSpPr>
        <p:spPr bwMode="auto">
          <a:xfrm>
            <a:off x="1908175" y="5157788"/>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l-G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1447800"/>
          </a:xfrm>
        </p:spPr>
        <p:txBody>
          <a:bodyPr>
            <a:noAutofit/>
          </a:bodyPr>
          <a:lstStyle/>
          <a:p>
            <a:pPr marL="0" indent="0">
              <a:defRPr/>
            </a:pPr>
            <a:r>
              <a:rPr lang="el-GR" sz="3200" dirty="0">
                <a:solidFill>
                  <a:schemeClr val="accent2">
                    <a:lumMod val="50000"/>
                  </a:schemeClr>
                </a:solidFill>
              </a:rPr>
              <a:t>Όργανα χειρισμού διαγωνισμών </a:t>
            </a:r>
            <a:br>
              <a:rPr lang="el-GR" sz="3200" dirty="0">
                <a:solidFill>
                  <a:schemeClr val="accent2">
                    <a:lumMod val="50000"/>
                  </a:schemeClr>
                </a:solidFill>
              </a:rPr>
            </a:br>
            <a:r>
              <a:rPr lang="el-GR" sz="3200" dirty="0">
                <a:solidFill>
                  <a:schemeClr val="accent2">
                    <a:lumMod val="50000"/>
                  </a:schemeClr>
                </a:solidFill>
              </a:rPr>
              <a:t>που οδηγούν στην ανάθεση σύμβασης</a:t>
            </a:r>
            <a:br>
              <a:rPr lang="el-GR" sz="3200" dirty="0">
                <a:solidFill>
                  <a:schemeClr val="accent2">
                    <a:lumMod val="50000"/>
                  </a:schemeClr>
                </a:solidFill>
              </a:rPr>
            </a:br>
            <a:r>
              <a:rPr lang="el-GR" sz="2800" dirty="0">
                <a:solidFill>
                  <a:schemeClr val="accent1">
                    <a:lumMod val="75000"/>
                  </a:schemeClr>
                </a:solidFill>
              </a:rPr>
              <a:t> </a:t>
            </a:r>
            <a:r>
              <a:rPr lang="el-GR" sz="3200" dirty="0">
                <a:solidFill>
                  <a:schemeClr val="accent2">
                    <a:lumMod val="50000"/>
                  </a:schemeClr>
                </a:solidFill>
              </a:rPr>
              <a:t>(ΚΔΠ 201/2007)</a:t>
            </a:r>
            <a:br>
              <a:rPr lang="el-GR" sz="3200" dirty="0">
                <a:solidFill>
                  <a:schemeClr val="accent2">
                    <a:lumMod val="50000"/>
                  </a:schemeClr>
                </a:solidFill>
              </a:rPr>
            </a:br>
            <a:endParaRPr lang="el-GR" sz="3200" dirty="0">
              <a:solidFill>
                <a:schemeClr val="accent2">
                  <a:lumMod val="50000"/>
                </a:schemeClr>
              </a:solidFill>
            </a:endParaRPr>
          </a:p>
        </p:txBody>
      </p:sp>
      <p:sp>
        <p:nvSpPr>
          <p:cNvPr id="3" name="Content Placeholder 2"/>
          <p:cNvSpPr>
            <a:spLocks noGrp="1"/>
          </p:cNvSpPr>
          <p:nvPr>
            <p:ph idx="1"/>
          </p:nvPr>
        </p:nvSpPr>
        <p:spPr>
          <a:xfrm>
            <a:off x="457200" y="1828800"/>
            <a:ext cx="7696200" cy="4800600"/>
          </a:xfrm>
        </p:spPr>
        <p:txBody>
          <a:bodyPr>
            <a:normAutofit fontScale="92500" lnSpcReduction="20000"/>
          </a:bodyPr>
          <a:lstStyle/>
          <a:p>
            <a:pPr>
              <a:defRPr/>
            </a:pPr>
            <a:r>
              <a:rPr lang="el-GR" dirty="0"/>
              <a:t>Διαχειριστικές Επιτροπές</a:t>
            </a:r>
          </a:p>
          <a:p>
            <a:pPr lvl="1">
              <a:defRPr/>
            </a:pPr>
            <a:r>
              <a:rPr lang="el-GR" sz="2000" dirty="0"/>
              <a:t>Διορίζονται από Υπουργικό Συμβούλιο </a:t>
            </a:r>
          </a:p>
          <a:p>
            <a:pPr lvl="1">
              <a:defRPr/>
            </a:pPr>
            <a:r>
              <a:rPr lang="el-GR" sz="2000" dirty="0"/>
              <a:t>Για ιδιαίτερα πολύπλοκα έργα</a:t>
            </a:r>
          </a:p>
          <a:p>
            <a:pPr>
              <a:defRPr/>
            </a:pPr>
            <a:r>
              <a:rPr lang="el-GR" dirty="0"/>
              <a:t>Συμβούλια Προσφορών </a:t>
            </a:r>
          </a:p>
          <a:p>
            <a:pPr lvl="1">
              <a:defRPr/>
            </a:pPr>
            <a:r>
              <a:rPr lang="el-GR" sz="2000" dirty="0"/>
              <a:t>Μόνιμα Πενταμελή συμβούλια </a:t>
            </a:r>
          </a:p>
          <a:p>
            <a:pPr lvl="1">
              <a:defRPr/>
            </a:pPr>
            <a:r>
              <a:rPr lang="el-GR" sz="2000" dirty="0"/>
              <a:t>Επίπεδο Υπουργείου ή Ανεξάρτητης Υπηρεσίας</a:t>
            </a:r>
          </a:p>
          <a:p>
            <a:pPr lvl="1">
              <a:defRPr/>
            </a:pPr>
            <a:r>
              <a:rPr lang="el-GR" sz="2000" dirty="0"/>
              <a:t>Θητεία όχι &gt;5 χρόνια</a:t>
            </a:r>
          </a:p>
          <a:p>
            <a:pPr lvl="1">
              <a:defRPr/>
            </a:pPr>
            <a:r>
              <a:rPr lang="el-GR" sz="2000" dirty="0"/>
              <a:t>Εξετάζουν εκθέσεις αξιολόγησης</a:t>
            </a:r>
          </a:p>
          <a:p>
            <a:pPr lvl="1">
              <a:defRPr/>
            </a:pPr>
            <a:r>
              <a:rPr lang="el-GR" sz="2000" dirty="0"/>
              <a:t>Αναθέτουν συμβάσεις (ή ακυρώνουν διαγωνισμούς) </a:t>
            </a:r>
          </a:p>
          <a:p>
            <a:pPr>
              <a:defRPr/>
            </a:pPr>
            <a:r>
              <a:rPr lang="el-GR" dirty="0"/>
              <a:t>Προϊστάμενος Αναθέτουσας αρχής</a:t>
            </a:r>
          </a:p>
          <a:p>
            <a:pPr lvl="1">
              <a:defRPr/>
            </a:pPr>
            <a:r>
              <a:rPr lang="el-GR" sz="2000" dirty="0"/>
              <a:t>Ευθύνεται εκ της θέσης του για την τήρηση διαδικασιών </a:t>
            </a:r>
          </a:p>
          <a:p>
            <a:pPr lvl="1">
              <a:defRPr/>
            </a:pPr>
            <a:r>
              <a:rPr lang="el-GR" sz="2000" dirty="0"/>
              <a:t>Επικυρώνει  αποφάσεις Επιτροπής Αξιολόγησης</a:t>
            </a:r>
          </a:p>
          <a:p>
            <a:pPr lvl="1">
              <a:defRPr/>
            </a:pPr>
            <a:r>
              <a:rPr lang="el-GR" sz="2000" dirty="0"/>
              <a:t>Προωθεί εισηγήσεις Επιτροπής Αξιολόγησης προς Συμβούλιο Προσφορών </a:t>
            </a:r>
          </a:p>
          <a:p>
            <a:pPr marL="536575" lvl="1" indent="0">
              <a:buFont typeface="Verdana" pitchFamily="34" charset="0"/>
              <a:buNone/>
              <a:defRPr/>
            </a:pPr>
            <a:endParaRPr lang="el-GR" dirty="0"/>
          </a:p>
          <a:p>
            <a:pPr marL="0" indent="0">
              <a:buFont typeface="Wingdings 2" pitchFamily="18" charset="2"/>
              <a:buNone/>
              <a:defRPr/>
            </a:pPr>
            <a:endParaRPr lang="el-GR" dirty="0"/>
          </a:p>
          <a:p>
            <a:pPr marL="0" indent="0">
              <a:buFont typeface="Wingdings 2" pitchFamily="18" charset="2"/>
              <a:buNone/>
              <a:defRPr/>
            </a:pPr>
            <a:endParaRPr lang="el-GR" dirty="0"/>
          </a:p>
          <a:p>
            <a:pPr marL="176213" indent="-176213">
              <a:buFont typeface="Wingdings 2" pitchFamily="18" charset="2"/>
              <a:buNone/>
              <a:defRPr/>
            </a:pPr>
            <a:endParaRPr lang="el-GR" dirty="0"/>
          </a:p>
          <a:p>
            <a:pPr lvl="1">
              <a:defRPr/>
            </a:pPr>
            <a:endParaRPr lang="el-GR" dirty="0"/>
          </a:p>
        </p:txBody>
      </p:sp>
      <p:sp>
        <p:nvSpPr>
          <p:cNvPr id="327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550B00F-5956-42CE-B97C-0FE1B78859B7}"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140" y="152400"/>
            <a:ext cx="8534400" cy="1399513"/>
          </a:xfrm>
        </p:spPr>
        <p:txBody>
          <a:bodyPr>
            <a:normAutofit fontScale="90000"/>
          </a:bodyPr>
          <a:lstStyle/>
          <a:p>
            <a:pPr>
              <a:defRPr/>
            </a:pPr>
            <a:r>
              <a:rPr lang="el-GR" sz="3200" dirty="0">
                <a:solidFill>
                  <a:schemeClr val="accent2">
                    <a:lumMod val="50000"/>
                  </a:schemeClr>
                </a:solidFill>
              </a:rPr>
              <a:t>Όργανα χειρισμού διαγωνισμών που </a:t>
            </a:r>
            <a:br>
              <a:rPr lang="el-GR" sz="3200" dirty="0">
                <a:solidFill>
                  <a:schemeClr val="accent2">
                    <a:lumMod val="50000"/>
                  </a:schemeClr>
                </a:solidFill>
              </a:rPr>
            </a:br>
            <a:r>
              <a:rPr lang="el-GR" sz="3200" dirty="0">
                <a:solidFill>
                  <a:schemeClr val="accent2">
                    <a:lumMod val="50000"/>
                  </a:schemeClr>
                </a:solidFill>
              </a:rPr>
              <a:t>οδηγούν στην ανάθεση σύμβασης </a:t>
            </a:r>
            <a:br>
              <a:rPr lang="el-GR" sz="3200" dirty="0">
                <a:solidFill>
                  <a:schemeClr val="accent2">
                    <a:lumMod val="50000"/>
                  </a:schemeClr>
                </a:solidFill>
              </a:rPr>
            </a:br>
            <a:r>
              <a:rPr lang="el-GR" sz="3200" dirty="0">
                <a:solidFill>
                  <a:schemeClr val="accent2">
                    <a:lumMod val="50000"/>
                  </a:schemeClr>
                </a:solidFill>
              </a:rPr>
              <a:t>(ΚΔΠ 201/2007)</a:t>
            </a:r>
          </a:p>
        </p:txBody>
      </p:sp>
      <p:sp>
        <p:nvSpPr>
          <p:cNvPr id="3" name="Content Placeholder 2"/>
          <p:cNvSpPr>
            <a:spLocks noGrp="1"/>
          </p:cNvSpPr>
          <p:nvPr>
            <p:ph idx="1"/>
          </p:nvPr>
        </p:nvSpPr>
        <p:spPr>
          <a:xfrm>
            <a:off x="457200" y="1600200"/>
            <a:ext cx="8229600" cy="4854575"/>
          </a:xfrm>
        </p:spPr>
        <p:txBody>
          <a:bodyPr>
            <a:normAutofit/>
          </a:bodyPr>
          <a:lstStyle/>
          <a:p>
            <a:pPr>
              <a:defRPr/>
            </a:pPr>
            <a:r>
              <a:rPr lang="el-GR" dirty="0"/>
              <a:t>Επιτροπή αξιολόγησης</a:t>
            </a:r>
          </a:p>
          <a:p>
            <a:pPr lvl="1">
              <a:defRPr/>
            </a:pPr>
            <a:r>
              <a:rPr lang="el-GR" sz="2000" dirty="0"/>
              <a:t>Συστήνεται για κάθε διαγωνισμό</a:t>
            </a:r>
          </a:p>
          <a:p>
            <a:pPr lvl="1">
              <a:defRPr/>
            </a:pPr>
            <a:r>
              <a:rPr lang="el-GR" sz="2000" dirty="0"/>
              <a:t>Είναι τουλάχιστον τριμελής </a:t>
            </a:r>
          </a:p>
          <a:p>
            <a:pPr lvl="1">
              <a:defRPr/>
            </a:pPr>
            <a:r>
              <a:rPr lang="el-GR" sz="2000" dirty="0"/>
              <a:t>Αποτελείται από κρατικούς λειτουργούς με τεχνική κατάρτιση επί του θέματος (εντός ή εκτός ΑΑ)</a:t>
            </a:r>
          </a:p>
          <a:p>
            <a:pPr lvl="1">
              <a:defRPr/>
            </a:pPr>
            <a:r>
              <a:rPr lang="el-GR" sz="2000" dirty="0"/>
              <a:t>Υπογράφουν δήλωση ευσυνειδησίας και αμεροληψίας</a:t>
            </a:r>
          </a:p>
          <a:p>
            <a:pPr lvl="1">
              <a:defRPr/>
            </a:pPr>
            <a:r>
              <a:rPr lang="el-GR" sz="2000" dirty="0"/>
              <a:t>Ετοιμάζει Έκθεση Αξιολόγησης</a:t>
            </a:r>
          </a:p>
          <a:p>
            <a:pPr lvl="2">
              <a:defRPr/>
            </a:pPr>
            <a:r>
              <a:rPr lang="el-GR" sz="1800" dirty="0"/>
              <a:t>Με σαφή/ ξεκάθαρη εισήγηση</a:t>
            </a:r>
          </a:p>
          <a:p>
            <a:pPr lvl="2">
              <a:defRPr/>
            </a:pPr>
            <a:r>
              <a:rPr lang="el-GR" sz="1800" dirty="0"/>
              <a:t>Αποκλεισμός ΟΦ πρέπει να είναι πλήρως τεκμηριωμένος με αναφορά στα έγγραφα διαγωνισμού</a:t>
            </a:r>
          </a:p>
          <a:p>
            <a:pPr lvl="2">
              <a:defRPr/>
            </a:pPr>
            <a:r>
              <a:rPr lang="el-GR" sz="1800" dirty="0"/>
              <a:t>Παραπέμπεται στο Συμβούλιο Προσφορών ή</a:t>
            </a:r>
          </a:p>
          <a:p>
            <a:pPr lvl="2">
              <a:defRPr/>
            </a:pPr>
            <a:r>
              <a:rPr lang="el-GR" sz="1800" dirty="0"/>
              <a:t>Εγκρίνεται από Προϊστάμενο Αναθέτουσας Αρχής </a:t>
            </a:r>
          </a:p>
          <a:p>
            <a:pPr marL="65087" indent="0">
              <a:buFont typeface="Wingdings 2" pitchFamily="18" charset="2"/>
              <a:buNone/>
              <a:defRPr/>
            </a:pPr>
            <a:endParaRPr lang="el-GR" sz="2400" dirty="0"/>
          </a:p>
          <a:p>
            <a:pPr lvl="1">
              <a:defRPr/>
            </a:pPr>
            <a:endParaRPr lang="el-GR" b="1" dirty="0">
              <a:effectLst>
                <a:outerShdw blurRad="38100" dist="38100" dir="2700000" algn="tl" rotWithShape="0">
                  <a:srgbClr val="000000"/>
                </a:outerShdw>
              </a:effectLst>
            </a:endParaRPr>
          </a:p>
          <a:p>
            <a:pPr lvl="1">
              <a:defRPr/>
            </a:pPr>
            <a:endParaRPr lang="el-GR" b="1" dirty="0">
              <a:effectLst>
                <a:outerShdw blurRad="38100" dist="38100" dir="2700000" algn="tl" rotWithShape="0">
                  <a:srgbClr val="000000"/>
                </a:outerShdw>
              </a:effectLst>
            </a:endParaRPr>
          </a:p>
          <a:p>
            <a:pPr>
              <a:defRPr/>
            </a:pPr>
            <a:endParaRPr lang="el-GR" b="1" dirty="0">
              <a:effectLst>
                <a:outerShdw blurRad="38100" dist="38100" dir="2700000" algn="tl" rotWithShape="0">
                  <a:srgbClr val="000000"/>
                </a:outerShdw>
              </a:effectLst>
            </a:endParaRPr>
          </a:p>
          <a:p>
            <a:pPr>
              <a:defRPr/>
            </a:pPr>
            <a:endParaRPr lang="el-GR" dirty="0"/>
          </a:p>
        </p:txBody>
      </p:sp>
      <p:sp>
        <p:nvSpPr>
          <p:cNvPr id="337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61A722-3CDC-41D6-9C91-5B86D2A507C1}"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7494"/>
            <a:ext cx="8915400" cy="1027906"/>
          </a:xfrm>
        </p:spPr>
        <p:txBody>
          <a:bodyPr>
            <a:normAutofit fontScale="90000"/>
          </a:bodyPr>
          <a:lstStyle/>
          <a:p>
            <a:pPr indent="-298450">
              <a:defRPr/>
            </a:pPr>
            <a:r>
              <a:rPr lang="el-GR" dirty="0">
                <a:solidFill>
                  <a:schemeClr val="accent2">
                    <a:lumMod val="50000"/>
                  </a:schemeClr>
                </a:solidFill>
              </a:rPr>
              <a:t>Αρμόδια </a:t>
            </a:r>
            <a:r>
              <a:rPr lang="el-GR" sz="4000" dirty="0">
                <a:solidFill>
                  <a:schemeClr val="accent2">
                    <a:lumMod val="50000"/>
                  </a:schemeClr>
                </a:solidFill>
              </a:rPr>
              <a:t>Αρχή</a:t>
            </a:r>
            <a:r>
              <a:rPr lang="el-GR" dirty="0">
                <a:solidFill>
                  <a:schemeClr val="accent2">
                    <a:lumMod val="50000"/>
                  </a:schemeClr>
                </a:solidFill>
              </a:rPr>
              <a:t> Δημοσίων Συμβάσεων (ΑΑΔΣ)</a:t>
            </a:r>
          </a:p>
        </p:txBody>
      </p:sp>
      <p:sp>
        <p:nvSpPr>
          <p:cNvPr id="10243" name="Content Placeholder 2"/>
          <p:cNvSpPr>
            <a:spLocks noGrp="1"/>
          </p:cNvSpPr>
          <p:nvPr>
            <p:ph idx="1"/>
          </p:nvPr>
        </p:nvSpPr>
        <p:spPr>
          <a:xfrm>
            <a:off x="228600" y="1295400"/>
            <a:ext cx="8763000" cy="5159375"/>
          </a:xfrm>
          <a:ln/>
        </p:spPr>
        <p:style>
          <a:lnRef idx="2">
            <a:schemeClr val="accent4"/>
          </a:lnRef>
          <a:fillRef idx="1">
            <a:schemeClr val="lt1"/>
          </a:fillRef>
          <a:effectRef idx="0">
            <a:schemeClr val="accent4"/>
          </a:effectRef>
          <a:fontRef idx="minor">
            <a:schemeClr val="dk1"/>
          </a:fontRef>
        </p:style>
        <p:txBody>
          <a:bodyPr>
            <a:normAutofit lnSpcReduction="10000"/>
          </a:bodyPr>
          <a:lstStyle/>
          <a:p>
            <a:pPr marL="447675" lvl="1" indent="-382588">
              <a:buSzPct val="80000"/>
              <a:buFont typeface="Wingdings 2" pitchFamily="18" charset="2"/>
              <a:buChar char=""/>
              <a:defRPr/>
            </a:pPr>
            <a:r>
              <a:rPr lang="el-GR" sz="2800" b="1" dirty="0"/>
              <a:t>Γενικό Λογιστήριο της Δημοκρατίας</a:t>
            </a:r>
          </a:p>
          <a:p>
            <a:pPr marL="447675" lvl="1" indent="-382588">
              <a:buSzPct val="80000"/>
              <a:buFont typeface="Wingdings 2" pitchFamily="18" charset="2"/>
              <a:buChar char=""/>
              <a:defRPr/>
            </a:pPr>
            <a:r>
              <a:rPr lang="el-GR" sz="2800" b="1" dirty="0"/>
              <a:t>Ρόλος και Εξουσίες (Ν.</a:t>
            </a:r>
            <a:r>
              <a:rPr lang="en-US" sz="2800" b="1" dirty="0"/>
              <a:t>73(I)</a:t>
            </a:r>
            <a:r>
              <a:rPr lang="el-GR" sz="2800" b="1" dirty="0"/>
              <a:t>/20</a:t>
            </a:r>
            <a:r>
              <a:rPr lang="en-US" sz="2800" b="1" dirty="0"/>
              <a:t>1</a:t>
            </a:r>
            <a:r>
              <a:rPr lang="el-GR" sz="2800" b="1" dirty="0"/>
              <a:t>6</a:t>
            </a:r>
            <a:r>
              <a:rPr lang="en-US" sz="2800" b="1" dirty="0"/>
              <a:t>,</a:t>
            </a:r>
            <a:r>
              <a:rPr lang="el-GR" sz="2800" b="1" dirty="0"/>
              <a:t> άρθρο </a:t>
            </a:r>
            <a:r>
              <a:rPr lang="en-US" sz="2800" b="1" dirty="0"/>
              <a:t>92</a:t>
            </a:r>
            <a:r>
              <a:rPr lang="el-GR" sz="2800" b="1" dirty="0"/>
              <a:t>)</a:t>
            </a:r>
          </a:p>
          <a:p>
            <a:pPr marL="630238" lvl="1" indent="-271463">
              <a:defRPr/>
            </a:pPr>
            <a:r>
              <a:rPr lang="el-GR" sz="2200" dirty="0"/>
              <a:t>Να διενεργεί ελέγχους στις ΑΑ (Αναθέτουσες Αρχές) με σκοπό τη διασφάλιση της τήρησης της Νομοθεσίας</a:t>
            </a:r>
          </a:p>
          <a:p>
            <a:pPr marL="630238" lvl="1" indent="-271463">
              <a:defRPr/>
            </a:pPr>
            <a:r>
              <a:rPr lang="el-GR" sz="2200" dirty="0"/>
              <a:t>Να προβαίνει σε συστάσεις και υποδείξεις προς τις ΑΑ για ορθή εφαρμογή της Νομοθεσίας</a:t>
            </a:r>
          </a:p>
          <a:p>
            <a:pPr marL="358775" lvl="1" indent="0">
              <a:defRPr/>
            </a:pPr>
            <a:r>
              <a:rPr lang="el-GR" sz="2200" dirty="0"/>
              <a:t>  Να ζητά και να λαμβάνει πληροφορίες από τις ΑΑ </a:t>
            </a:r>
          </a:p>
          <a:p>
            <a:pPr marL="630238" lvl="1" indent="-271463">
              <a:defRPr/>
            </a:pPr>
            <a:r>
              <a:rPr lang="el-GR" sz="2200" dirty="0"/>
              <a:t>Να εκδίδει εγκυκλίους για την καλύτερη εφαρμογή της Νομοθεσίας</a:t>
            </a:r>
          </a:p>
          <a:p>
            <a:pPr marL="630238" lvl="1" indent="-271463">
              <a:defRPr/>
            </a:pPr>
            <a:r>
              <a:rPr lang="el-GR" sz="2200" dirty="0"/>
              <a:t>Να κοινοποιεί στις ΑΑ τις ανακοινώσεις της Επιτροπής </a:t>
            </a:r>
          </a:p>
          <a:p>
            <a:pPr marL="630238" lvl="1" indent="-271463">
              <a:defRPr/>
            </a:pPr>
            <a:r>
              <a:rPr lang="el-GR" sz="2200" dirty="0"/>
              <a:t>Να συγκεντρώνει και να υποβάλει τα απαραίτητα στατιστικά στοιχεία στην Επιτροπή, καθώς και ετήσιες εκθέσεις</a:t>
            </a:r>
            <a:endParaRPr lang="en-US" sz="2800" dirty="0"/>
          </a:p>
          <a:p>
            <a:pPr>
              <a:defRPr/>
            </a:pPr>
            <a:endParaRPr lang="el-GR" dirty="0"/>
          </a:p>
          <a:p>
            <a:pPr lvl="1">
              <a:defRPr/>
            </a:pPr>
            <a:endParaRPr lang="el-GR" dirty="0"/>
          </a:p>
          <a:p>
            <a:pPr>
              <a:defRPr/>
            </a:pPr>
            <a:endParaRPr lang="el-GR" dirty="0"/>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088668-BAE1-4B38-B124-8322D179C3AF}" type="slidenum">
              <a:rPr lang="el-GR" smtClean="0"/>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458200" cy="875506"/>
          </a:xfrm>
        </p:spPr>
        <p:txBody>
          <a:bodyPr/>
          <a:lstStyle/>
          <a:p>
            <a:pPr>
              <a:defRPr/>
            </a:pPr>
            <a:r>
              <a:rPr lang="el-GR" dirty="0"/>
              <a:t> </a:t>
            </a:r>
            <a:r>
              <a:rPr lang="el-GR" sz="3200" dirty="0">
                <a:solidFill>
                  <a:schemeClr val="accent2">
                    <a:lumMod val="50000"/>
                  </a:schemeClr>
                </a:solidFill>
              </a:rPr>
              <a:t>Εξουσίες Οργάνων Ανάθεσης</a:t>
            </a:r>
          </a:p>
        </p:txBody>
      </p:sp>
      <p:sp>
        <p:nvSpPr>
          <p:cNvPr id="15" name="Content Placeholder 14"/>
          <p:cNvSpPr>
            <a:spLocks noGrp="1"/>
          </p:cNvSpPr>
          <p:nvPr>
            <p:ph idx="1"/>
          </p:nvPr>
        </p:nvSpPr>
        <p:spPr>
          <a:xfrm>
            <a:off x="4225496" y="1186199"/>
            <a:ext cx="4274408" cy="2152500"/>
          </a:xfrm>
          <a:solidFill>
            <a:schemeClr val="bg1">
              <a:lumMod val="85000"/>
            </a:schemeClr>
          </a:solidFill>
        </p:spPr>
        <p:style>
          <a:lnRef idx="1">
            <a:schemeClr val="dk1"/>
          </a:lnRef>
          <a:fillRef idx="2">
            <a:schemeClr val="dk1"/>
          </a:fillRef>
          <a:effectRef idx="1">
            <a:schemeClr val="dk1"/>
          </a:effectRef>
          <a:fontRef idx="minor">
            <a:schemeClr val="dk1"/>
          </a:fontRef>
        </p:style>
        <p:txBody>
          <a:bodyPr rot="0" spcFirstLastPara="0" vertOverflow="overflow" horzOverflow="overflow" spcCol="0" rtlCol="0" fromWordArt="0" anchor="ctr" forceAA="0">
            <a:noAutofit/>
          </a:bodyPr>
          <a:lstStyle/>
          <a:p>
            <a:pPr marL="0" indent="0">
              <a:buFont typeface="Wingdings 2" pitchFamily="18" charset="2"/>
              <a:buNone/>
              <a:defRPr/>
            </a:pPr>
            <a:endParaRPr lang="el-GR" sz="2000" dirty="0"/>
          </a:p>
          <a:p>
            <a:pPr marL="0" indent="0">
              <a:buFont typeface="Wingdings 2" pitchFamily="18" charset="2"/>
              <a:buNone/>
              <a:defRPr/>
            </a:pPr>
            <a:r>
              <a:rPr lang="el-GR" sz="2000" dirty="0"/>
              <a:t>Εκτιμώμενη  αξία </a:t>
            </a:r>
          </a:p>
          <a:p>
            <a:pPr marL="342900" indent="-342900">
              <a:defRPr/>
            </a:pPr>
            <a:r>
              <a:rPr lang="el-GR" sz="2000" dirty="0"/>
              <a:t>Προμήθειες </a:t>
            </a:r>
          </a:p>
          <a:p>
            <a:pPr marL="374650" lvl="1" indent="0">
              <a:buFont typeface="Verdana" pitchFamily="34" charset="0"/>
              <a:buNone/>
              <a:defRPr/>
            </a:pPr>
            <a:r>
              <a:rPr lang="el-GR" sz="2000" dirty="0"/>
              <a:t>Υπηρεσίες</a:t>
            </a:r>
          </a:p>
          <a:p>
            <a:pPr marL="0" indent="0">
              <a:buFont typeface="Wingdings 2" pitchFamily="18" charset="2"/>
              <a:buNone/>
              <a:defRPr/>
            </a:pPr>
            <a:endParaRPr lang="el-GR" sz="2000" dirty="0"/>
          </a:p>
          <a:p>
            <a:pPr marL="342900" indent="-342900">
              <a:defRPr/>
            </a:pPr>
            <a:r>
              <a:rPr lang="el-GR" sz="2000" dirty="0"/>
              <a:t>Έργα &lt; €854.300</a:t>
            </a:r>
          </a:p>
          <a:p>
            <a:pPr>
              <a:defRPr/>
            </a:pPr>
            <a:endParaRPr lang="el-GR" sz="2000" dirty="0"/>
          </a:p>
        </p:txBody>
      </p:sp>
      <p:sp>
        <p:nvSpPr>
          <p:cNvPr id="348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DE49B7-C4D2-4DA6-8F81-CA2F9CEC77A6}" type="slidenum">
              <a:rPr lang="el-GR" smtClean="0"/>
              <a:pPr/>
              <a:t>30</a:t>
            </a:fld>
            <a:endParaRPr lang="el-GR"/>
          </a:p>
        </p:txBody>
      </p:sp>
      <p:sp>
        <p:nvSpPr>
          <p:cNvPr id="5" name="Rectangle 4"/>
          <p:cNvSpPr/>
          <p:nvPr/>
        </p:nvSpPr>
        <p:spPr>
          <a:xfrm>
            <a:off x="4262050" y="3674229"/>
            <a:ext cx="4424750" cy="2574169"/>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l-GR" dirty="0">
                <a:solidFill>
                  <a:srgbClr val="000000"/>
                </a:solidFill>
                <a:latin typeface="Century Gothic" pitchFamily="34" charset="0"/>
              </a:rPr>
              <a:t>Εκτιμώμενη  αξία </a:t>
            </a:r>
          </a:p>
          <a:p>
            <a:pPr>
              <a:defRPr/>
            </a:pPr>
            <a:endParaRPr lang="el-GR" dirty="0">
              <a:solidFill>
                <a:srgbClr val="000000"/>
              </a:solidFill>
              <a:latin typeface="Century Gothic" pitchFamily="34" charset="0"/>
            </a:endParaRPr>
          </a:p>
          <a:p>
            <a:pPr>
              <a:buFont typeface="Arial" charset="0"/>
              <a:buChar char="•"/>
              <a:defRPr/>
            </a:pPr>
            <a:r>
              <a:rPr lang="el-GR" dirty="0">
                <a:solidFill>
                  <a:srgbClr val="000000"/>
                </a:solidFill>
                <a:latin typeface="Century Gothic" pitchFamily="34" charset="0"/>
              </a:rPr>
              <a:t>Προμήθειες </a:t>
            </a:r>
          </a:p>
          <a:p>
            <a:pPr>
              <a:defRPr/>
            </a:pPr>
            <a:r>
              <a:rPr lang="el-GR" dirty="0">
                <a:solidFill>
                  <a:srgbClr val="000000"/>
                </a:solidFill>
                <a:latin typeface="Century Gothic" pitchFamily="34" charset="0"/>
              </a:rPr>
              <a:t> Υπηρεσίες</a:t>
            </a:r>
          </a:p>
          <a:p>
            <a:pPr>
              <a:defRPr/>
            </a:pPr>
            <a:endParaRPr lang="el-GR" dirty="0">
              <a:solidFill>
                <a:srgbClr val="000000"/>
              </a:solidFill>
              <a:latin typeface="Century Gothic" pitchFamily="34" charset="0"/>
            </a:endParaRPr>
          </a:p>
          <a:p>
            <a:pPr>
              <a:defRPr/>
            </a:pPr>
            <a:r>
              <a:rPr lang="el-GR" dirty="0">
                <a:solidFill>
                  <a:srgbClr val="000000"/>
                </a:solidFill>
                <a:latin typeface="Century Gothic" pitchFamily="34" charset="0"/>
              </a:rPr>
              <a:t>Έργα πέραν των €854.300</a:t>
            </a:r>
          </a:p>
          <a:p>
            <a:pPr>
              <a:defRPr/>
            </a:pPr>
            <a:endParaRPr lang="el-GR" dirty="0">
              <a:solidFill>
                <a:srgbClr val="000000"/>
              </a:solidFill>
              <a:latin typeface="Century Gothic" pitchFamily="34" charset="0"/>
            </a:endParaRPr>
          </a:p>
          <a:p>
            <a:pPr>
              <a:defRPr/>
            </a:pPr>
            <a:r>
              <a:rPr lang="el-GR" dirty="0">
                <a:solidFill>
                  <a:srgbClr val="000000"/>
                </a:solidFill>
                <a:latin typeface="Century Gothic" pitchFamily="34" charset="0"/>
              </a:rPr>
              <a:t>(δύναται να αναθέτει συμβάσεις απεριόριστης αξίας)</a:t>
            </a:r>
          </a:p>
        </p:txBody>
      </p:sp>
      <p:sp>
        <p:nvSpPr>
          <p:cNvPr id="6" name="Right Arrow 5"/>
          <p:cNvSpPr/>
          <p:nvPr/>
        </p:nvSpPr>
        <p:spPr>
          <a:xfrm>
            <a:off x="3271838" y="2109788"/>
            <a:ext cx="990600"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7" name="Rectangle 6"/>
          <p:cNvSpPr/>
          <p:nvPr/>
        </p:nvSpPr>
        <p:spPr>
          <a:xfrm>
            <a:off x="351138" y="3674230"/>
            <a:ext cx="2836905" cy="2574169"/>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el-GR" dirty="0"/>
              <a:t>Συμβούλιο Προσφορών</a:t>
            </a:r>
          </a:p>
        </p:txBody>
      </p:sp>
      <p:sp>
        <p:nvSpPr>
          <p:cNvPr id="10" name="Rectangle 9"/>
          <p:cNvSpPr/>
          <p:nvPr/>
        </p:nvSpPr>
        <p:spPr>
          <a:xfrm>
            <a:off x="307889" y="1239899"/>
            <a:ext cx="2836905" cy="2098799"/>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el-GR" u="sng" dirty="0"/>
              <a:t>Επιτροπή Αξιολόγησης</a:t>
            </a:r>
            <a:r>
              <a:rPr lang="el-GR" dirty="0"/>
              <a:t> </a:t>
            </a:r>
          </a:p>
          <a:p>
            <a:pPr algn="ctr">
              <a:defRPr/>
            </a:pPr>
            <a:r>
              <a:rPr lang="el-GR" dirty="0"/>
              <a:t>(με τη σύμφωνη γνώμη  Προϊσταμένου της ΑΑ)</a:t>
            </a:r>
          </a:p>
        </p:txBody>
      </p:sp>
      <p:sp>
        <p:nvSpPr>
          <p:cNvPr id="11" name="Rectangle 10"/>
          <p:cNvSpPr/>
          <p:nvPr/>
        </p:nvSpPr>
        <p:spPr>
          <a:xfrm>
            <a:off x="6248400" y="4247913"/>
            <a:ext cx="1905000" cy="533401"/>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el-GR" dirty="0"/>
              <a:t>Πέραν των </a:t>
            </a:r>
          </a:p>
          <a:p>
            <a:pPr algn="ctr">
              <a:defRPr/>
            </a:pPr>
            <a:r>
              <a:rPr lang="el-GR" dirty="0"/>
              <a:t>€1</a:t>
            </a:r>
            <a:r>
              <a:rPr lang="en-US" dirty="0"/>
              <a:t>43</a:t>
            </a:r>
            <a:r>
              <a:rPr lang="el-GR" dirty="0"/>
              <a:t>.000 </a:t>
            </a:r>
          </a:p>
        </p:txBody>
      </p:sp>
      <p:sp>
        <p:nvSpPr>
          <p:cNvPr id="12" name="Right Brace 11"/>
          <p:cNvSpPr/>
          <p:nvPr/>
        </p:nvSpPr>
        <p:spPr>
          <a:xfrm>
            <a:off x="6019800" y="4383088"/>
            <a:ext cx="76200" cy="3429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3" name="Right Arrow 12"/>
          <p:cNvSpPr/>
          <p:nvPr/>
        </p:nvSpPr>
        <p:spPr>
          <a:xfrm>
            <a:off x="3216275" y="4781550"/>
            <a:ext cx="990600" cy="179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6" name="Right Brace 15"/>
          <p:cNvSpPr/>
          <p:nvPr/>
        </p:nvSpPr>
        <p:spPr>
          <a:xfrm>
            <a:off x="6324600" y="1787525"/>
            <a:ext cx="76200" cy="4572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17" name="Rectangle 16"/>
          <p:cNvSpPr/>
          <p:nvPr/>
        </p:nvSpPr>
        <p:spPr>
          <a:xfrm>
            <a:off x="6629400" y="1832715"/>
            <a:ext cx="1524000" cy="366584"/>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anchor="ctr"/>
          <a:lstStyle/>
          <a:p>
            <a:pPr algn="ctr">
              <a:defRPr/>
            </a:pPr>
            <a:r>
              <a:rPr lang="el-GR" dirty="0"/>
              <a:t>&lt; €1</a:t>
            </a:r>
            <a:r>
              <a:rPr lang="en-US" dirty="0"/>
              <a:t>43</a:t>
            </a:r>
            <a:r>
              <a:rPr lang="el-GR" dirty="0"/>
              <a:t>.000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534400" cy="919162"/>
          </a:xfrm>
        </p:spPr>
        <p:txBody>
          <a:bodyPr>
            <a:noAutofit/>
          </a:bodyPr>
          <a:lstStyle/>
          <a:p>
            <a:pPr fontAlgn="auto">
              <a:spcAft>
                <a:spcPts val="0"/>
              </a:spcAft>
              <a:defRPr/>
            </a:pPr>
            <a:r>
              <a:rPr lang="el-GR" sz="3200" dirty="0">
                <a:solidFill>
                  <a:schemeClr val="accent2">
                    <a:lumMod val="50000"/>
                  </a:schemeClr>
                </a:solidFill>
              </a:rPr>
              <a:t>Σύσταση/ Σύνθεση  Συμβουλίων </a:t>
            </a:r>
            <a:br>
              <a:rPr lang="el-GR" sz="3200" dirty="0">
                <a:solidFill>
                  <a:schemeClr val="accent2">
                    <a:lumMod val="50000"/>
                  </a:schemeClr>
                </a:solidFill>
              </a:rPr>
            </a:br>
            <a:r>
              <a:rPr lang="el-GR" sz="3200" dirty="0">
                <a:solidFill>
                  <a:schemeClr val="accent2">
                    <a:lumMod val="50000"/>
                  </a:schemeClr>
                </a:solidFill>
              </a:rPr>
              <a:t>Προσφορών</a:t>
            </a:r>
          </a:p>
        </p:txBody>
      </p:sp>
      <p:sp>
        <p:nvSpPr>
          <p:cNvPr id="35843" name="Rectangle 3"/>
          <p:cNvSpPr>
            <a:spLocks noGrp="1" noChangeArrowheads="1"/>
          </p:cNvSpPr>
          <p:nvPr>
            <p:ph idx="1"/>
          </p:nvPr>
        </p:nvSpPr>
        <p:spPr>
          <a:xfrm>
            <a:off x="609600" y="1371600"/>
            <a:ext cx="7924800" cy="4794250"/>
          </a:xfrm>
        </p:spPr>
        <p:txBody>
          <a:bodyPr>
            <a:normAutofit lnSpcReduction="10000"/>
          </a:bodyPr>
          <a:lstStyle/>
          <a:p>
            <a:pPr marL="0" indent="0" algn="just" eaLnBrk="1" hangingPunct="1">
              <a:lnSpc>
                <a:spcPct val="90000"/>
              </a:lnSpc>
              <a:buFont typeface="Wingdings" pitchFamily="2" charset="2"/>
              <a:buNone/>
            </a:pPr>
            <a:r>
              <a:rPr lang="el-GR" sz="2400" dirty="0"/>
              <a:t>Διορίζονται από Γενικό Διευθυντή του Υπουργείου ή  Προϊστάμενο του Ανεξάρτητου Γραφείου/Υπηρεσίας.</a:t>
            </a:r>
            <a:r>
              <a:rPr lang="en-GB" sz="2400" dirty="0"/>
              <a:t> </a:t>
            </a:r>
            <a:endParaRPr lang="el-GR" sz="2400" dirty="0"/>
          </a:p>
          <a:p>
            <a:pPr marL="0" indent="0" algn="just" eaLnBrk="1" hangingPunct="1">
              <a:lnSpc>
                <a:spcPct val="90000"/>
              </a:lnSpc>
              <a:buFont typeface="Wingdings" pitchFamily="2" charset="2"/>
              <a:buNone/>
            </a:pPr>
            <a:endParaRPr lang="el-GR" sz="2400" dirty="0"/>
          </a:p>
          <a:p>
            <a:pPr marL="0" indent="0" algn="just" eaLnBrk="1" hangingPunct="1">
              <a:lnSpc>
                <a:spcPct val="90000"/>
              </a:lnSpc>
              <a:buFont typeface="Wingdings" pitchFamily="2" charset="2"/>
              <a:buNone/>
            </a:pPr>
            <a:r>
              <a:rPr lang="el-GR" sz="2400" dirty="0"/>
              <a:t>Απαρτίζονται από:</a:t>
            </a:r>
          </a:p>
          <a:p>
            <a:pPr marL="0" indent="0" algn="just" eaLnBrk="1" hangingPunct="1">
              <a:lnSpc>
                <a:spcPct val="90000"/>
              </a:lnSpc>
              <a:buFont typeface="Wingdings" pitchFamily="2" charset="2"/>
              <a:buNone/>
            </a:pPr>
            <a:r>
              <a:rPr lang="el-GR" sz="2400" dirty="0"/>
              <a:t> α)	τον Πρόεδρο που ορίζεται ο Γενικός Διευθυντής ενός Υπουργείου ή Προϊστάμενος του Ανεξάρτητου Γραφείου/Υπηρεσίας ή αντιπρόσωπος τους με κλίμακα τουλάχιστον Α13</a:t>
            </a:r>
          </a:p>
          <a:p>
            <a:pPr marL="0" indent="0" algn="just" eaLnBrk="1" hangingPunct="1">
              <a:lnSpc>
                <a:spcPct val="90000"/>
              </a:lnSpc>
              <a:buFont typeface="Wingdings" pitchFamily="2" charset="2"/>
              <a:buNone/>
            </a:pPr>
            <a:endParaRPr lang="el-GR" sz="2400" dirty="0"/>
          </a:p>
          <a:p>
            <a:pPr marL="0" indent="0" algn="just" eaLnBrk="1" hangingPunct="1">
              <a:lnSpc>
                <a:spcPct val="90000"/>
              </a:lnSpc>
              <a:buFont typeface="Wingdings" pitchFamily="2" charset="2"/>
              <a:buNone/>
            </a:pPr>
            <a:r>
              <a:rPr lang="el-GR" sz="2400" dirty="0"/>
              <a:t> β)	τέσσερα μέλη που επιλέγονται μεταξύ των υπαλλήλων του Υπουργείου και/η των Τμημάτων που υπάγονται σε αυτό, ή του ανεξάρτητου Γραφείου / Υπηρεσίας με κλίμακα τουλάχιστον Α10</a:t>
            </a:r>
            <a:endParaRPr lang="en-GB" sz="2400" dirty="0"/>
          </a:p>
        </p:txBody>
      </p:sp>
      <p:sp>
        <p:nvSpPr>
          <p:cNvPr id="358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448B94F-E7A4-4B2A-89A6-DCDE5A3250C2}" type="slidenum">
              <a:rPr lang="el-GR" smtClean="0"/>
              <a:pPr/>
              <a:t>31</a:t>
            </a:fld>
            <a:endParaRPr lang="el-G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941387"/>
          </a:xfrm>
        </p:spPr>
        <p:txBody>
          <a:bodyPr/>
          <a:lstStyle/>
          <a:p>
            <a:pPr fontAlgn="auto">
              <a:spcAft>
                <a:spcPts val="0"/>
              </a:spcAft>
              <a:defRPr/>
            </a:pPr>
            <a:r>
              <a:rPr lang="el-GR" sz="3200" dirty="0">
                <a:solidFill>
                  <a:schemeClr val="accent2">
                    <a:lumMod val="50000"/>
                  </a:schemeClr>
                </a:solidFill>
              </a:rPr>
              <a:t>Λήψη Αποφάσεων</a:t>
            </a:r>
            <a:endParaRPr lang="en-US" sz="3200" dirty="0">
              <a:solidFill>
                <a:schemeClr val="accent2">
                  <a:lumMod val="50000"/>
                </a:schemeClr>
              </a:solidFill>
            </a:endParaRPr>
          </a:p>
        </p:txBody>
      </p:sp>
      <p:sp>
        <p:nvSpPr>
          <p:cNvPr id="40962" name="Rectangle 3"/>
          <p:cNvSpPr>
            <a:spLocks noGrp="1" noChangeArrowheads="1"/>
          </p:cNvSpPr>
          <p:nvPr>
            <p:ph idx="1"/>
          </p:nvPr>
        </p:nvSpPr>
        <p:spPr>
          <a:xfrm>
            <a:off x="457200" y="1295400"/>
            <a:ext cx="8229600" cy="4530725"/>
          </a:xfrm>
        </p:spPr>
        <p:txBody>
          <a:bodyPr>
            <a:normAutofit fontScale="92500"/>
          </a:bodyPr>
          <a:lstStyle/>
          <a:p>
            <a:pPr marL="274638" indent="-274638" eaLnBrk="1" fontAlgn="auto" hangingPunct="1">
              <a:lnSpc>
                <a:spcPct val="90000"/>
              </a:lnSpc>
              <a:spcAft>
                <a:spcPts val="0"/>
              </a:spcAft>
              <a:buFont typeface="Wingdings" pitchFamily="2" charset="2"/>
              <a:buNone/>
              <a:defRPr/>
            </a:pPr>
            <a:r>
              <a:rPr lang="el-GR" sz="2800" dirty="0"/>
              <a:t>  Τα Συμβούλια Προσφορών και οι Επιτροπές Αξιολόγησης, δύνανται</a:t>
            </a:r>
          </a:p>
          <a:p>
            <a:pPr marL="274638" indent="-274638" eaLnBrk="1" fontAlgn="auto" hangingPunct="1">
              <a:lnSpc>
                <a:spcPct val="90000"/>
              </a:lnSpc>
              <a:spcAft>
                <a:spcPts val="0"/>
              </a:spcAft>
              <a:buFont typeface="Wingdings" pitchFamily="2" charset="2"/>
              <a:buNone/>
              <a:defRPr/>
            </a:pPr>
            <a:endParaRPr lang="el-GR" sz="2800" dirty="0"/>
          </a:p>
          <a:p>
            <a:pPr marL="274638" indent="-274638" eaLnBrk="1" fontAlgn="auto" hangingPunct="1">
              <a:lnSpc>
                <a:spcPct val="90000"/>
              </a:lnSpc>
              <a:spcAft>
                <a:spcPts val="0"/>
              </a:spcAft>
              <a:buFont typeface="Wingdings 2"/>
              <a:buChar char=""/>
              <a:defRPr/>
            </a:pPr>
            <a:r>
              <a:rPr lang="el-GR" sz="2800" dirty="0"/>
              <a:t>Να αναθέτουν την σύμβαση</a:t>
            </a:r>
          </a:p>
          <a:p>
            <a:pPr marL="274638" indent="-274638" algn="just" eaLnBrk="1" fontAlgn="auto" hangingPunct="1">
              <a:lnSpc>
                <a:spcPct val="90000"/>
              </a:lnSpc>
              <a:spcAft>
                <a:spcPts val="0"/>
              </a:spcAft>
              <a:buFont typeface="Wingdings 2"/>
              <a:buChar char=""/>
              <a:defRPr/>
            </a:pPr>
            <a:r>
              <a:rPr lang="el-GR" sz="2800" dirty="0"/>
              <a:t>Να απορρίψουν οποιαδήποτε προσφορά </a:t>
            </a:r>
          </a:p>
          <a:p>
            <a:pPr marL="274638" indent="-274638" algn="just" eaLnBrk="1" fontAlgn="auto" hangingPunct="1">
              <a:lnSpc>
                <a:spcPct val="90000"/>
              </a:lnSpc>
              <a:spcAft>
                <a:spcPts val="0"/>
              </a:spcAft>
              <a:buFont typeface="Wingdings 2"/>
              <a:buChar char=""/>
              <a:defRPr/>
            </a:pPr>
            <a:r>
              <a:rPr lang="el-GR" sz="2800" dirty="0"/>
              <a:t>Να ακυρώσουν τον διαγωνισμό (οι λόγοι  καθορίζονται στον Κανονισμό)</a:t>
            </a:r>
          </a:p>
          <a:p>
            <a:pPr marL="274638" indent="-274638" eaLnBrk="1" fontAlgn="auto" hangingPunct="1">
              <a:lnSpc>
                <a:spcPct val="90000"/>
              </a:lnSpc>
              <a:spcAft>
                <a:spcPts val="0"/>
              </a:spcAft>
              <a:buFont typeface="Wingdings" pitchFamily="2" charset="2"/>
              <a:buNone/>
              <a:defRPr/>
            </a:pPr>
            <a:r>
              <a:rPr lang="el-GR" sz="2800" dirty="0"/>
              <a:t>   </a:t>
            </a:r>
          </a:p>
          <a:p>
            <a:pPr marL="274638" indent="-274638" eaLnBrk="1" fontAlgn="auto" hangingPunct="1">
              <a:lnSpc>
                <a:spcPct val="90000"/>
              </a:lnSpc>
              <a:spcAft>
                <a:spcPts val="0"/>
              </a:spcAft>
              <a:buFont typeface="Wingdings" pitchFamily="2" charset="2"/>
              <a:buNone/>
              <a:defRPr/>
            </a:pPr>
            <a:r>
              <a:rPr lang="el-GR" sz="2800" dirty="0"/>
              <a:t>	Οι αποφάσεις των Επιτροπών Αξιολόγησης εγκρίνονται από τον προϊστάμενο της Υπηρεσίας. </a:t>
            </a:r>
            <a:endParaRPr lang="en-US" sz="2800" dirty="0"/>
          </a:p>
        </p:txBody>
      </p:sp>
      <p:sp>
        <p:nvSpPr>
          <p:cNvPr id="368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2369E6-0D93-4926-9017-B16CA1F18B35}" type="slidenum">
              <a:rPr lang="el-GR" smtClean="0"/>
              <a:pPr/>
              <a:t>32</a:t>
            </a:fld>
            <a:endParaRPr lang="el-G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381000"/>
            <a:ext cx="8077199" cy="1524000"/>
          </a:xfrm>
        </p:spPr>
        <p:txBody>
          <a:bodyPr>
            <a:normAutofit fontScale="90000"/>
          </a:bodyPr>
          <a:lstStyle/>
          <a:p>
            <a:pPr fontAlgn="auto">
              <a:spcAft>
                <a:spcPts val="0"/>
              </a:spcAft>
              <a:defRPr/>
            </a:pPr>
            <a:r>
              <a:rPr lang="el-GR" sz="3200" dirty="0">
                <a:solidFill>
                  <a:schemeClr val="accent2">
                    <a:lumMod val="50000"/>
                  </a:schemeClr>
                </a:solidFill>
              </a:rPr>
              <a:t>Παρατηρητές σε συνεδρίες Συμβουλίων Προσφορών, Επιτροπών Αξιολόγησης και Διαχειριστικών Επιτροπών </a:t>
            </a:r>
          </a:p>
        </p:txBody>
      </p:sp>
      <p:sp>
        <p:nvSpPr>
          <p:cNvPr id="41986" name="Rectangle 3"/>
          <p:cNvSpPr>
            <a:spLocks noGrp="1" noChangeArrowheads="1"/>
          </p:cNvSpPr>
          <p:nvPr>
            <p:ph idx="1"/>
          </p:nvPr>
        </p:nvSpPr>
        <p:spPr>
          <a:xfrm>
            <a:off x="539750" y="2209800"/>
            <a:ext cx="8208963" cy="3886200"/>
          </a:xfrm>
        </p:spPr>
        <p:txBody>
          <a:bodyPr>
            <a:normAutofit fontScale="85000" lnSpcReduction="20000"/>
          </a:bodyPr>
          <a:lstStyle/>
          <a:p>
            <a:pPr marL="0" indent="0" algn="just" eaLnBrk="1" fontAlgn="auto" hangingPunct="1">
              <a:spcAft>
                <a:spcPts val="0"/>
              </a:spcAft>
              <a:buFont typeface="Wingdings 2"/>
              <a:buChar char=""/>
              <a:defRPr/>
            </a:pPr>
            <a:r>
              <a:rPr lang="el-GR" sz="2600" dirty="0"/>
              <a:t> ο Γενικός Εισαγγελέας</a:t>
            </a:r>
          </a:p>
          <a:p>
            <a:pPr marL="0" indent="0" algn="just" eaLnBrk="1" fontAlgn="auto" hangingPunct="1">
              <a:spcAft>
                <a:spcPts val="0"/>
              </a:spcAft>
              <a:buFont typeface="Wingdings 2"/>
              <a:buChar char=""/>
              <a:defRPr/>
            </a:pPr>
            <a:r>
              <a:rPr lang="el-GR" sz="2600" dirty="0"/>
              <a:t> ο Γενικός Ελεγκτής</a:t>
            </a:r>
          </a:p>
          <a:p>
            <a:pPr marL="358775" indent="-358775" algn="just" eaLnBrk="1" fontAlgn="auto" hangingPunct="1">
              <a:spcAft>
                <a:spcPts val="0"/>
              </a:spcAft>
              <a:buFont typeface="Wingdings 2"/>
              <a:buChar char=""/>
              <a:defRPr/>
            </a:pPr>
            <a:r>
              <a:rPr lang="el-GR" sz="2600" dirty="0"/>
              <a:t>ο Γενικός Λογιστής, ως Προϊστάμενος της Αρμόδιας Αρχής </a:t>
            </a:r>
          </a:p>
          <a:p>
            <a:pPr marL="0" indent="0" algn="just" eaLnBrk="1" fontAlgn="auto" hangingPunct="1">
              <a:spcAft>
                <a:spcPts val="0"/>
              </a:spcAft>
              <a:buFont typeface="Wingdings" pitchFamily="2" charset="2"/>
              <a:buNone/>
              <a:defRPr/>
            </a:pPr>
            <a:r>
              <a:rPr lang="el-GR" sz="2600" dirty="0"/>
              <a:t>	(ή εκπρόσωποι των πιο πάνω)</a:t>
            </a:r>
          </a:p>
          <a:p>
            <a:pPr marL="0" indent="0" algn="just" eaLnBrk="1" fontAlgn="auto" hangingPunct="1">
              <a:spcAft>
                <a:spcPts val="0"/>
              </a:spcAft>
              <a:buFont typeface="Wingdings" pitchFamily="2" charset="2"/>
              <a:buNone/>
              <a:defRPr/>
            </a:pPr>
            <a:endParaRPr lang="el-GR" sz="2600" dirty="0"/>
          </a:p>
          <a:p>
            <a:pPr marL="0" indent="0" algn="just" eaLnBrk="1" fontAlgn="auto" hangingPunct="1">
              <a:spcAft>
                <a:spcPts val="0"/>
              </a:spcAft>
              <a:buFont typeface="Wingdings" pitchFamily="2" charset="2"/>
              <a:buNone/>
              <a:defRPr/>
            </a:pPr>
            <a:r>
              <a:rPr lang="el-GR" sz="2600" dirty="0"/>
              <a:t>Δικαίωμα </a:t>
            </a:r>
          </a:p>
          <a:p>
            <a:pPr marL="831850" lvl="1" indent="-457200" algn="just" eaLnBrk="1" fontAlgn="auto" hangingPunct="1">
              <a:spcAft>
                <a:spcPts val="0"/>
              </a:spcAft>
              <a:defRPr/>
            </a:pPr>
            <a:r>
              <a:rPr lang="el-GR" sz="2200" dirty="0"/>
              <a:t>παρευρίσκονται στις συνεδρίες</a:t>
            </a:r>
          </a:p>
          <a:p>
            <a:pPr marL="831850" lvl="1" indent="-457200" algn="just" eaLnBrk="1" fontAlgn="auto" hangingPunct="1">
              <a:spcAft>
                <a:spcPts val="0"/>
              </a:spcAft>
              <a:defRPr/>
            </a:pPr>
            <a:r>
              <a:rPr lang="el-GR" sz="2200" dirty="0"/>
              <a:t>εκφράζουν τις απόψεις τους </a:t>
            </a:r>
          </a:p>
          <a:p>
            <a:pPr marL="831850" lvl="1" indent="-457200" algn="just" eaLnBrk="1" fontAlgn="auto" hangingPunct="1">
              <a:spcAft>
                <a:spcPts val="0"/>
              </a:spcAft>
              <a:defRPr/>
            </a:pPr>
            <a:r>
              <a:rPr lang="el-GR" sz="2200" dirty="0"/>
              <a:t>ζητούν όπως αυτές καταγράφονται στα πρακτικά ή στην έκθεση αξιολόγησης</a:t>
            </a:r>
          </a:p>
          <a:p>
            <a:pPr marL="0" indent="0" algn="just" eaLnBrk="1" fontAlgn="auto" hangingPunct="1">
              <a:spcAft>
                <a:spcPts val="0"/>
              </a:spcAft>
              <a:buFont typeface="Wingdings" pitchFamily="2" charset="2"/>
              <a:buNone/>
              <a:defRPr/>
            </a:pPr>
            <a:endParaRPr lang="el-GR" sz="2600" dirty="0"/>
          </a:p>
        </p:txBody>
      </p:sp>
      <p:sp>
        <p:nvSpPr>
          <p:cNvPr id="378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2D83803-831F-4F14-B22E-6BD1170DB870}" type="slidenum">
              <a:rPr lang="el-GR" smtClean="0"/>
              <a:pPr/>
              <a:t>33</a:t>
            </a:fld>
            <a:endParaRPr lang="el-G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115094"/>
            <a:ext cx="8229600" cy="1256506"/>
          </a:xfrm>
        </p:spPr>
        <p:txBody>
          <a:bodyPr>
            <a:normAutofit/>
          </a:bodyPr>
          <a:lstStyle/>
          <a:p>
            <a:pPr fontAlgn="auto">
              <a:spcAft>
                <a:spcPts val="0"/>
              </a:spcAft>
              <a:defRPr/>
            </a:pPr>
            <a:r>
              <a:rPr lang="el-GR" sz="3200" dirty="0">
                <a:solidFill>
                  <a:schemeClr val="accent2">
                    <a:lumMod val="50000"/>
                  </a:schemeClr>
                </a:solidFill>
              </a:rPr>
              <a:t>Αναθεωρητική Αρχή Προσφορών-1</a:t>
            </a:r>
          </a:p>
        </p:txBody>
      </p:sp>
      <p:sp>
        <p:nvSpPr>
          <p:cNvPr id="3" name="Content Placeholder 2"/>
          <p:cNvSpPr>
            <a:spLocks noGrp="1"/>
          </p:cNvSpPr>
          <p:nvPr>
            <p:ph idx="1"/>
          </p:nvPr>
        </p:nvSpPr>
        <p:spPr>
          <a:xfrm>
            <a:off x="381000" y="1371600"/>
            <a:ext cx="8610600" cy="5083175"/>
          </a:xfrm>
        </p:spPr>
        <p:txBody>
          <a:bodyPr rtlCol="0">
            <a:normAutofit fontScale="92500" lnSpcReduction="10000"/>
          </a:bodyPr>
          <a:lstStyle/>
          <a:p>
            <a:pPr marL="0" indent="0" eaLnBrk="1" fontAlgn="auto" hangingPunct="1">
              <a:spcAft>
                <a:spcPts val="0"/>
              </a:spcAft>
              <a:buFont typeface="Wingdings 2" pitchFamily="18" charset="2"/>
              <a:buNone/>
              <a:defRPr/>
            </a:pPr>
            <a:r>
              <a:rPr lang="el-GR" sz="2400" dirty="0"/>
              <a:t>Οικονομικός Φορέας που θεωρεί ότι αδικήθηκε μπορεί να προσφύγει </a:t>
            </a:r>
          </a:p>
          <a:p>
            <a:pPr marL="342900" indent="-71438" eaLnBrk="1" fontAlgn="auto" hangingPunct="1">
              <a:spcAft>
                <a:spcPts val="0"/>
              </a:spcAft>
              <a:defRPr/>
            </a:pPr>
            <a:r>
              <a:rPr lang="el-GR" sz="2400" dirty="0"/>
              <a:t>Αναθεωρητική Αρχή προσφορών (ΑΑΠ)</a:t>
            </a:r>
          </a:p>
          <a:p>
            <a:pPr marL="342900" indent="-71438" eaLnBrk="1" fontAlgn="auto" hangingPunct="1">
              <a:spcAft>
                <a:spcPts val="0"/>
              </a:spcAft>
              <a:defRPr/>
            </a:pPr>
            <a:r>
              <a:rPr lang="el-GR" sz="2400" dirty="0"/>
              <a:t>Διοικητικό Δικαστήριο </a:t>
            </a:r>
          </a:p>
          <a:p>
            <a:pPr marL="0" indent="0" eaLnBrk="1" fontAlgn="auto" hangingPunct="1">
              <a:spcAft>
                <a:spcPts val="0"/>
              </a:spcAft>
              <a:buFont typeface="Wingdings 2" pitchFamily="18" charset="2"/>
              <a:buNone/>
              <a:defRPr/>
            </a:pPr>
            <a:endParaRPr lang="el-GR" sz="2400" dirty="0"/>
          </a:p>
          <a:p>
            <a:pPr marL="0" indent="0" eaLnBrk="1" fontAlgn="auto" hangingPunct="1">
              <a:spcAft>
                <a:spcPts val="0"/>
              </a:spcAft>
              <a:buFont typeface="Wingdings 2" pitchFamily="18" charset="2"/>
              <a:buNone/>
              <a:defRPr/>
            </a:pPr>
            <a:endParaRPr lang="el-GR" sz="2400" dirty="0"/>
          </a:p>
          <a:p>
            <a:pPr marL="0" indent="0" eaLnBrk="1" fontAlgn="auto" hangingPunct="1">
              <a:spcAft>
                <a:spcPts val="0"/>
              </a:spcAft>
              <a:buFont typeface="Wingdings 2" pitchFamily="18" charset="2"/>
              <a:buNone/>
              <a:defRPr/>
            </a:pPr>
            <a:r>
              <a:rPr lang="el-GR" sz="3200" dirty="0"/>
              <a:t>Πεδίο εφαρμογής του Ν.104(Ι)/2010 (ΑΑΠ)</a:t>
            </a:r>
          </a:p>
          <a:p>
            <a:pPr marL="0" indent="0" eaLnBrk="1" fontAlgn="auto" hangingPunct="1">
              <a:spcAft>
                <a:spcPts val="0"/>
              </a:spcAft>
              <a:buFont typeface="Wingdings 2" pitchFamily="18" charset="2"/>
              <a:buNone/>
              <a:defRPr/>
            </a:pPr>
            <a:endParaRPr lang="el-GR" sz="2400" dirty="0"/>
          </a:p>
          <a:p>
            <a:pPr marL="342900" indent="-71438" eaLnBrk="1" fontAlgn="auto" hangingPunct="1">
              <a:spcAft>
                <a:spcPts val="0"/>
              </a:spcAft>
              <a:defRPr/>
            </a:pPr>
            <a:r>
              <a:rPr lang="el-GR" sz="2400" dirty="0"/>
              <a:t>Προμήθειες και υπηρεσίες &gt; Όρια</a:t>
            </a:r>
          </a:p>
          <a:p>
            <a:pPr marL="342900" indent="-71438" eaLnBrk="1" fontAlgn="auto" hangingPunct="1">
              <a:spcAft>
                <a:spcPts val="0"/>
              </a:spcAft>
              <a:defRPr/>
            </a:pPr>
            <a:r>
              <a:rPr lang="el-GR" sz="2400" dirty="0"/>
              <a:t>Έργα &gt; € 500.000</a:t>
            </a:r>
          </a:p>
          <a:p>
            <a:pPr marL="542925" indent="-271463" eaLnBrk="1" fontAlgn="auto" hangingPunct="1">
              <a:spcAft>
                <a:spcPts val="0"/>
              </a:spcAft>
              <a:defRPr/>
            </a:pPr>
            <a:r>
              <a:rPr lang="el-GR" sz="2400" dirty="0"/>
              <a:t>συμβάσεις που εμπίπτουν στον Ν.140(Ι)/2016 (πάνω   από τα κατώτατα όρια)</a:t>
            </a:r>
          </a:p>
          <a:p>
            <a:pPr marL="342900" indent="-342900" eaLnBrk="1" fontAlgn="auto" hangingPunct="1">
              <a:spcAft>
                <a:spcPts val="0"/>
              </a:spcAft>
              <a:defRPr/>
            </a:pPr>
            <a:endParaRPr lang="el-GR" sz="2400" dirty="0"/>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28547B-7353-469B-BC75-6E7A19346308}" type="slidenum">
              <a:rPr lang="el-GR" smtClean="0"/>
              <a:pPr/>
              <a:t>34</a:t>
            </a:fld>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267494"/>
            <a:ext cx="8763000" cy="1399032"/>
          </a:xfrm>
        </p:spPr>
        <p:txBody>
          <a:bodyPr/>
          <a:lstStyle/>
          <a:p>
            <a:pPr fontAlgn="auto">
              <a:spcAft>
                <a:spcPts val="0"/>
              </a:spcAft>
              <a:defRPr/>
            </a:pPr>
            <a:r>
              <a:rPr lang="el-GR" sz="3200" dirty="0">
                <a:solidFill>
                  <a:schemeClr val="accent2">
                    <a:lumMod val="50000"/>
                  </a:schemeClr>
                </a:solidFill>
              </a:rPr>
              <a:t>Αναθεωρητική Αρχή </a:t>
            </a:r>
            <a:br>
              <a:rPr lang="el-GR" sz="3200" dirty="0">
                <a:solidFill>
                  <a:schemeClr val="accent2">
                    <a:lumMod val="50000"/>
                  </a:schemeClr>
                </a:solidFill>
              </a:rPr>
            </a:br>
            <a:r>
              <a:rPr lang="el-GR" sz="3200" dirty="0">
                <a:solidFill>
                  <a:schemeClr val="accent2">
                    <a:lumMod val="50000"/>
                  </a:schemeClr>
                </a:solidFill>
              </a:rPr>
              <a:t>Προσφορών-2</a:t>
            </a:r>
            <a:endParaRPr lang="en-US" sz="3200" dirty="0">
              <a:solidFill>
                <a:schemeClr val="accent2">
                  <a:lumMod val="50000"/>
                </a:schemeClr>
              </a:solidFill>
            </a:endParaRPr>
          </a:p>
        </p:txBody>
      </p:sp>
      <p:sp>
        <p:nvSpPr>
          <p:cNvPr id="39939" name="Rectangle 3"/>
          <p:cNvSpPr>
            <a:spLocks noGrp="1" noChangeArrowheads="1"/>
          </p:cNvSpPr>
          <p:nvPr>
            <p:ph idx="1"/>
          </p:nvPr>
        </p:nvSpPr>
        <p:spPr>
          <a:xfrm>
            <a:off x="457200" y="1882775"/>
            <a:ext cx="8458200" cy="4572000"/>
          </a:xfrm>
        </p:spPr>
        <p:txBody>
          <a:bodyPr/>
          <a:lstStyle/>
          <a:p>
            <a:pPr marL="0" indent="0" eaLnBrk="1" hangingPunct="1">
              <a:buFont typeface="Wingdings 2" pitchFamily="18" charset="2"/>
              <a:buNone/>
            </a:pPr>
            <a:r>
              <a:rPr lang="el-GR" sz="3200" u="sng" dirty="0"/>
              <a:t>Δικαίωμα Προσφυγής</a:t>
            </a:r>
            <a:endParaRPr lang="en-US" sz="3200" u="sng" dirty="0"/>
          </a:p>
          <a:p>
            <a:pPr marL="0" indent="0" eaLnBrk="1" hangingPunct="1">
              <a:buFont typeface="Wingdings" pitchFamily="2" charset="2"/>
              <a:buNone/>
            </a:pPr>
            <a:r>
              <a:rPr lang="el-GR" dirty="0"/>
              <a:t>Κάθε ενδιαφερόμενος που έχει ή είχε συμφέρον να του ανατεθεί συγκεκριμένη σύμβαση και ο οποίος υπέστη ή ενδέχεται να υποστεί ζημία από πράξη ή απόφαση της αναθέτουσας αρχής.</a:t>
            </a:r>
          </a:p>
          <a:p>
            <a:pPr marL="0" indent="0" eaLnBrk="1" hangingPunct="1">
              <a:buFont typeface="Wingdings" pitchFamily="2" charset="2"/>
              <a:buNone/>
            </a:pPr>
            <a:endParaRPr lang="el-GR" dirty="0"/>
          </a:p>
          <a:p>
            <a:pPr marL="0" indent="0" eaLnBrk="1" hangingPunct="1">
              <a:buFont typeface="Wingdings" pitchFamily="2" charset="2"/>
              <a:buNone/>
            </a:pPr>
            <a:r>
              <a:rPr lang="el-GR" dirty="0"/>
              <a:t>Το δικαίωμα για προσφυγή στο Ανώτατο Δικαστήριο διατηρείται. </a:t>
            </a:r>
            <a:endParaRPr lang="en-US" dirty="0"/>
          </a:p>
        </p:txBody>
      </p:sp>
      <p:sp>
        <p:nvSpPr>
          <p:cNvPr id="399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31E7CF-7266-4725-A469-76ACBF9C65C2}" type="slidenum">
              <a:rPr lang="el-GR" smtClean="0"/>
              <a:pPr/>
              <a:t>35</a:t>
            </a:fld>
            <a:endParaRPr lang="el-G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 y="152400"/>
            <a:ext cx="8610600" cy="1139825"/>
          </a:xfrm>
        </p:spPr>
        <p:txBody>
          <a:bodyPr>
            <a:normAutofit fontScale="90000"/>
          </a:bodyPr>
          <a:lstStyle/>
          <a:p>
            <a:pPr fontAlgn="auto">
              <a:spcAft>
                <a:spcPts val="0"/>
              </a:spcAft>
              <a:defRPr/>
            </a:pPr>
            <a:r>
              <a:rPr lang="el-GR" sz="3200" dirty="0">
                <a:solidFill>
                  <a:schemeClr val="accent2">
                    <a:lumMod val="50000"/>
                  </a:schemeClr>
                </a:solidFill>
              </a:rPr>
              <a:t>Αναθεωρητική Αρχή </a:t>
            </a:r>
            <a:br>
              <a:rPr lang="el-GR" sz="3200" dirty="0">
                <a:solidFill>
                  <a:schemeClr val="accent2">
                    <a:lumMod val="50000"/>
                  </a:schemeClr>
                </a:solidFill>
              </a:rPr>
            </a:br>
            <a:r>
              <a:rPr lang="el-GR" sz="3200" dirty="0">
                <a:solidFill>
                  <a:schemeClr val="accent2">
                    <a:lumMod val="50000"/>
                  </a:schemeClr>
                </a:solidFill>
              </a:rPr>
              <a:t>Προσφορών-3                </a:t>
            </a:r>
            <a:r>
              <a:rPr lang="el-GR" sz="2000" dirty="0">
                <a:solidFill>
                  <a:schemeClr val="accent2">
                    <a:lumMod val="50000"/>
                  </a:schemeClr>
                </a:solidFill>
              </a:rPr>
              <a:t>Άρθρο 5 του 104(Ι)/2010</a:t>
            </a:r>
            <a:br>
              <a:rPr lang="el-GR" sz="3200" dirty="0">
                <a:solidFill>
                  <a:schemeClr val="accent2">
                    <a:lumMod val="50000"/>
                  </a:schemeClr>
                </a:solidFill>
              </a:rPr>
            </a:br>
            <a:endParaRPr lang="en-US" sz="2000" dirty="0">
              <a:solidFill>
                <a:schemeClr val="accent2">
                  <a:lumMod val="50000"/>
                </a:schemeClr>
              </a:solidFill>
            </a:endParaRPr>
          </a:p>
        </p:txBody>
      </p:sp>
      <p:sp>
        <p:nvSpPr>
          <p:cNvPr id="239619" name="Rectangle 3"/>
          <p:cNvSpPr>
            <a:spLocks noGrp="1" noChangeArrowheads="1"/>
          </p:cNvSpPr>
          <p:nvPr>
            <p:ph idx="1"/>
          </p:nvPr>
        </p:nvSpPr>
        <p:spPr>
          <a:xfrm>
            <a:off x="381000" y="1524000"/>
            <a:ext cx="8229600" cy="4724400"/>
          </a:xfrm>
        </p:spPr>
        <p:txBody>
          <a:bodyPr rtlCol="0">
            <a:normAutofit lnSpcReduction="10000"/>
          </a:bodyPr>
          <a:lstStyle/>
          <a:p>
            <a:pPr marL="342900" indent="-342900" algn="just" eaLnBrk="1" fontAlgn="auto" hangingPunct="1">
              <a:lnSpc>
                <a:spcPct val="90000"/>
              </a:lnSpc>
              <a:spcAft>
                <a:spcPts val="0"/>
              </a:spcAft>
              <a:defRPr/>
            </a:pPr>
            <a:r>
              <a:rPr lang="el-GR" sz="2400" dirty="0"/>
              <a:t>Ε</a:t>
            </a:r>
            <a:r>
              <a:rPr lang="en-US" sz="2400" dirty="0"/>
              <a:t>ξ</a:t>
            </a:r>
            <a:r>
              <a:rPr lang="el-GR" sz="2400" dirty="0"/>
              <a:t>ετάζει</a:t>
            </a:r>
            <a:r>
              <a:rPr lang="en-US" sz="2400" dirty="0"/>
              <a:t>  </a:t>
            </a:r>
            <a:r>
              <a:rPr lang="el-GR" sz="2400" dirty="0"/>
              <a:t>προσφυγές </a:t>
            </a:r>
            <a:r>
              <a:rPr lang="en-US" sz="2400" dirty="0"/>
              <a:t> </a:t>
            </a:r>
            <a:r>
              <a:rPr lang="el-GR" sz="2400" dirty="0"/>
              <a:t>εναντίον</a:t>
            </a:r>
            <a:r>
              <a:rPr lang="en-US" sz="2400" dirty="0"/>
              <a:t> των πράξεων ή </a:t>
            </a:r>
            <a:r>
              <a:rPr lang="el-GR" sz="2400" dirty="0"/>
              <a:t>των  αποφάσεων</a:t>
            </a:r>
            <a:r>
              <a:rPr lang="en-US" sz="2400" dirty="0"/>
              <a:t> </a:t>
            </a:r>
            <a:r>
              <a:rPr lang="el-GR" sz="2400" dirty="0"/>
              <a:t>των </a:t>
            </a:r>
            <a:r>
              <a:rPr lang="en-US" sz="2400" dirty="0"/>
              <a:t> </a:t>
            </a:r>
            <a:r>
              <a:rPr lang="el-GR" sz="2400" dirty="0"/>
              <a:t>αναθετουσών</a:t>
            </a:r>
            <a:r>
              <a:rPr lang="en-US" sz="2400" dirty="0"/>
              <a:t> </a:t>
            </a:r>
            <a:r>
              <a:rPr lang="el-GR" sz="2400" dirty="0"/>
              <a:t>αρχών</a:t>
            </a:r>
            <a:r>
              <a:rPr lang="en-US" sz="2400" dirty="0"/>
              <a:t> </a:t>
            </a:r>
            <a:r>
              <a:rPr lang="el-GR" sz="2400" dirty="0"/>
              <a:t>και οι</a:t>
            </a:r>
            <a:r>
              <a:rPr lang="en-US" sz="2400" dirty="0"/>
              <a:t> </a:t>
            </a:r>
            <a:r>
              <a:rPr lang="el-GR" sz="2400" dirty="0"/>
              <a:t>οποίες</a:t>
            </a:r>
            <a:r>
              <a:rPr lang="en-US" sz="2400" dirty="0"/>
              <a:t> </a:t>
            </a:r>
            <a:r>
              <a:rPr lang="el-GR" sz="2400" dirty="0"/>
              <a:t>προηγούνται</a:t>
            </a:r>
            <a:r>
              <a:rPr lang="en-US" sz="2400" dirty="0"/>
              <a:t> </a:t>
            </a:r>
            <a:r>
              <a:rPr lang="el-GR" sz="2400" dirty="0"/>
              <a:t>της</a:t>
            </a:r>
            <a:r>
              <a:rPr lang="en-US" sz="2400" dirty="0"/>
              <a:t> </a:t>
            </a:r>
            <a:r>
              <a:rPr lang="el-GR" sz="2400" dirty="0"/>
              <a:t>σύναψης</a:t>
            </a:r>
            <a:r>
              <a:rPr lang="en-US" sz="2400" dirty="0"/>
              <a:t> </a:t>
            </a:r>
            <a:r>
              <a:rPr lang="el-GR" sz="2400" dirty="0"/>
              <a:t>δημοσίων</a:t>
            </a:r>
            <a:r>
              <a:rPr lang="en-US" sz="2400" dirty="0"/>
              <a:t> </a:t>
            </a:r>
            <a:r>
              <a:rPr lang="el-GR" sz="2400" dirty="0"/>
              <a:t>συμβάσεων</a:t>
            </a:r>
            <a:r>
              <a:rPr lang="en-US" sz="2400" dirty="0"/>
              <a:t>.</a:t>
            </a:r>
            <a:endParaRPr lang="el-GR" sz="2400" dirty="0"/>
          </a:p>
          <a:p>
            <a:pPr marL="342900" indent="-342900" algn="just" eaLnBrk="1" fontAlgn="auto" hangingPunct="1">
              <a:lnSpc>
                <a:spcPct val="90000"/>
              </a:lnSpc>
              <a:spcAft>
                <a:spcPts val="0"/>
              </a:spcAft>
              <a:defRPr/>
            </a:pPr>
            <a:endParaRPr lang="el-GR" sz="2400" dirty="0"/>
          </a:p>
          <a:p>
            <a:pPr marL="342900" indent="-342900" algn="just" eaLnBrk="1" fontAlgn="auto" hangingPunct="1">
              <a:lnSpc>
                <a:spcPct val="90000"/>
              </a:lnSpc>
              <a:spcAft>
                <a:spcPts val="0"/>
              </a:spcAft>
              <a:defRPr/>
            </a:pPr>
            <a:r>
              <a:rPr lang="el-GR" sz="2400" dirty="0"/>
              <a:t>Αποφασίζει για τη λήψη προσωρινών μέτρων</a:t>
            </a:r>
          </a:p>
          <a:p>
            <a:pPr marL="0" indent="0" algn="just" eaLnBrk="1" fontAlgn="auto" hangingPunct="1">
              <a:lnSpc>
                <a:spcPct val="90000"/>
              </a:lnSpc>
              <a:spcAft>
                <a:spcPts val="0"/>
              </a:spcAft>
              <a:buFont typeface="Wingdings 2" pitchFamily="18" charset="2"/>
              <a:buNone/>
              <a:defRPr/>
            </a:pPr>
            <a:endParaRPr lang="el-GR" sz="2400" dirty="0"/>
          </a:p>
          <a:p>
            <a:pPr marL="342900" indent="-342900" algn="just" eaLnBrk="1" fontAlgn="auto" hangingPunct="1">
              <a:lnSpc>
                <a:spcPct val="90000"/>
              </a:lnSpc>
              <a:spcAft>
                <a:spcPts val="0"/>
              </a:spcAft>
              <a:defRPr/>
            </a:pPr>
            <a:r>
              <a:rPr lang="el-GR" sz="2400" dirty="0"/>
              <a:t>Αποφασίζει για την κήρυξη του ανενεργού των παράνομα συναφθεισών συμβάσεων</a:t>
            </a:r>
          </a:p>
          <a:p>
            <a:pPr marL="342900" indent="-342900" algn="just" eaLnBrk="1" fontAlgn="auto" hangingPunct="1">
              <a:lnSpc>
                <a:spcPct val="90000"/>
              </a:lnSpc>
              <a:spcAft>
                <a:spcPts val="0"/>
              </a:spcAft>
              <a:defRPr/>
            </a:pPr>
            <a:endParaRPr lang="el-GR" sz="2400" dirty="0"/>
          </a:p>
          <a:p>
            <a:pPr marL="342900" indent="-342900" algn="just" eaLnBrk="1" fontAlgn="auto" hangingPunct="1">
              <a:lnSpc>
                <a:spcPct val="90000"/>
              </a:lnSpc>
              <a:spcAft>
                <a:spcPts val="0"/>
              </a:spcAft>
              <a:defRPr/>
            </a:pPr>
            <a:r>
              <a:rPr lang="el-GR" sz="2400" dirty="0"/>
              <a:t>Επιβάλλει κυρώσεις</a:t>
            </a:r>
          </a:p>
          <a:p>
            <a:pPr marL="342900" indent="-342900" algn="just" eaLnBrk="1" fontAlgn="auto" hangingPunct="1">
              <a:lnSpc>
                <a:spcPct val="90000"/>
              </a:lnSpc>
              <a:spcAft>
                <a:spcPts val="0"/>
              </a:spcAft>
              <a:defRPr/>
            </a:pPr>
            <a:endParaRPr lang="el-GR" sz="2400" dirty="0"/>
          </a:p>
          <a:p>
            <a:pPr marL="342900" indent="-342900" algn="just" eaLnBrk="1" fontAlgn="auto" hangingPunct="1">
              <a:lnSpc>
                <a:spcPct val="90000"/>
              </a:lnSpc>
              <a:spcAft>
                <a:spcPts val="0"/>
              </a:spcAft>
              <a:defRPr/>
            </a:pPr>
            <a:r>
              <a:rPr lang="el-GR" sz="2400" dirty="0"/>
              <a:t>Επιβάλλει την καταβολή εξόδων</a:t>
            </a:r>
          </a:p>
          <a:p>
            <a:pPr marL="0" indent="0" algn="just" eaLnBrk="1" fontAlgn="auto" hangingPunct="1">
              <a:lnSpc>
                <a:spcPct val="90000"/>
              </a:lnSpc>
              <a:spcAft>
                <a:spcPts val="0"/>
              </a:spcAft>
              <a:buFont typeface="Wingdings" pitchFamily="2" charset="2"/>
              <a:buNone/>
              <a:defRPr/>
            </a:pPr>
            <a:endParaRPr lang="el-GR" sz="2400" dirty="0"/>
          </a:p>
        </p:txBody>
      </p:sp>
      <p:sp>
        <p:nvSpPr>
          <p:cNvPr id="409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A01E0BD-CA49-4493-9B71-7D38561D2E6F}" type="slidenum">
              <a:rPr lang="el-GR" smtClean="0"/>
              <a:pPr/>
              <a:t>36</a:t>
            </a:fld>
            <a:endParaRPr lang="el-G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fontAlgn="auto">
              <a:spcAft>
                <a:spcPts val="0"/>
              </a:spcAft>
              <a:defRPr/>
            </a:pPr>
            <a:r>
              <a:rPr lang="el-GR" sz="3200" dirty="0">
                <a:solidFill>
                  <a:schemeClr val="accent2">
                    <a:lumMod val="50000"/>
                  </a:schemeClr>
                </a:solidFill>
              </a:rPr>
              <a:t>Αναθεωρητική Αρχή Προσφορών-4</a:t>
            </a:r>
          </a:p>
        </p:txBody>
      </p:sp>
      <p:sp>
        <p:nvSpPr>
          <p:cNvPr id="3" name="Content Placeholder 2"/>
          <p:cNvSpPr>
            <a:spLocks noGrp="1"/>
          </p:cNvSpPr>
          <p:nvPr>
            <p:ph idx="1"/>
          </p:nvPr>
        </p:nvSpPr>
        <p:spPr/>
        <p:txBody>
          <a:bodyPr rtlCol="0">
            <a:normAutofit fontScale="85000" lnSpcReduction="10000"/>
          </a:bodyPr>
          <a:lstStyle/>
          <a:p>
            <a:pPr marL="457200" indent="-457200" eaLnBrk="1" fontAlgn="auto" hangingPunct="1">
              <a:lnSpc>
                <a:spcPct val="90000"/>
              </a:lnSpc>
              <a:spcAft>
                <a:spcPts val="0"/>
              </a:spcAft>
              <a:defRPr/>
            </a:pPr>
            <a:r>
              <a:rPr lang="el-GR" sz="2800" dirty="0"/>
              <a:t>Απαρτίζεται από ένα πρόεδρο και τέσσερα  μέλη</a:t>
            </a:r>
          </a:p>
          <a:p>
            <a:pPr marL="0" indent="0" eaLnBrk="1" fontAlgn="auto" hangingPunct="1">
              <a:lnSpc>
                <a:spcPct val="90000"/>
              </a:lnSpc>
              <a:spcAft>
                <a:spcPts val="0"/>
              </a:spcAft>
              <a:buFont typeface="Wingdings" pitchFamily="2" charset="2"/>
              <a:buNone/>
              <a:defRPr/>
            </a:pPr>
            <a:endParaRPr lang="el-GR" sz="2800" dirty="0"/>
          </a:p>
          <a:p>
            <a:pPr marL="457200" indent="-457200" eaLnBrk="1" fontAlgn="auto" hangingPunct="1">
              <a:lnSpc>
                <a:spcPct val="90000"/>
              </a:lnSpc>
              <a:spcAft>
                <a:spcPts val="0"/>
              </a:spcAft>
              <a:defRPr/>
            </a:pPr>
            <a:r>
              <a:rPr lang="el-GR" sz="2800" dirty="0"/>
              <a:t>Διορίζονται από το Υπουργικό Συμβούλιο</a:t>
            </a:r>
          </a:p>
          <a:p>
            <a:pPr marL="0" indent="0" eaLnBrk="1" fontAlgn="auto" hangingPunct="1">
              <a:lnSpc>
                <a:spcPct val="90000"/>
              </a:lnSpc>
              <a:spcAft>
                <a:spcPts val="0"/>
              </a:spcAft>
              <a:buFont typeface="Wingdings" pitchFamily="2" charset="2"/>
              <a:buNone/>
              <a:defRPr/>
            </a:pPr>
            <a:r>
              <a:rPr lang="el-GR" sz="2800" dirty="0"/>
              <a:t>    μετά από πρόταση του Υπουργού</a:t>
            </a:r>
          </a:p>
          <a:p>
            <a:pPr marL="0" indent="0" eaLnBrk="1" fontAlgn="auto" hangingPunct="1">
              <a:lnSpc>
                <a:spcPct val="90000"/>
              </a:lnSpc>
              <a:spcAft>
                <a:spcPts val="0"/>
              </a:spcAft>
              <a:buFont typeface="Wingdings" pitchFamily="2" charset="2"/>
              <a:buNone/>
              <a:defRPr/>
            </a:pPr>
            <a:r>
              <a:rPr lang="el-GR" sz="2800" dirty="0"/>
              <a:t>    Οικονομικών</a:t>
            </a:r>
          </a:p>
          <a:p>
            <a:pPr marL="0" indent="0" eaLnBrk="1" fontAlgn="auto" hangingPunct="1">
              <a:lnSpc>
                <a:spcPct val="90000"/>
              </a:lnSpc>
              <a:spcAft>
                <a:spcPts val="0"/>
              </a:spcAft>
              <a:buFont typeface="Wingdings" pitchFamily="2" charset="2"/>
              <a:buNone/>
              <a:defRPr/>
            </a:pPr>
            <a:endParaRPr lang="el-GR" sz="2800" dirty="0"/>
          </a:p>
          <a:p>
            <a:pPr marL="457200" indent="-457200" eaLnBrk="1" fontAlgn="auto" hangingPunct="1">
              <a:lnSpc>
                <a:spcPct val="90000"/>
              </a:lnSpc>
              <a:spcAft>
                <a:spcPts val="0"/>
              </a:spcAft>
              <a:defRPr/>
            </a:pPr>
            <a:r>
              <a:rPr lang="el-GR" sz="2800" dirty="0"/>
              <a:t>Η θητεία τους είναι πενταετής και μπορεί να ανανεωθεί για ακόμη μια θητεία</a:t>
            </a:r>
          </a:p>
          <a:p>
            <a:pPr marL="274320" indent="-274320" eaLnBrk="1" fontAlgn="auto" hangingPunct="1">
              <a:spcAft>
                <a:spcPts val="0"/>
              </a:spcAft>
              <a:buFont typeface="Arial" pitchFamily="34" charset="0"/>
              <a:buChar char="•"/>
              <a:defRPr/>
            </a:pPr>
            <a:endParaRPr lang="el-GR" dirty="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B0D6C8-9323-4998-A660-E1982A967A71}" type="slidenum">
              <a:rPr lang="el-GR" smtClean="0"/>
              <a:pPr/>
              <a:t>37</a:t>
            </a:fld>
            <a:endParaRPr 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24144-BAE7-470F-96FE-857EFA72359C}"/>
              </a:ext>
            </a:extLst>
          </p:cNvPr>
          <p:cNvSpPr>
            <a:spLocks noGrp="1"/>
          </p:cNvSpPr>
          <p:nvPr>
            <p:ph type="title"/>
          </p:nvPr>
        </p:nvSpPr>
        <p:spPr>
          <a:xfrm>
            <a:off x="609599" y="609600"/>
            <a:ext cx="6347713" cy="1066800"/>
          </a:xfrm>
        </p:spPr>
        <p:txBody>
          <a:bodyPr>
            <a:normAutofit/>
          </a:bodyPr>
          <a:lstStyle/>
          <a:p>
            <a:r>
              <a:rPr lang="el-GR" sz="2000" b="1" dirty="0">
                <a:solidFill>
                  <a:schemeClr val="accent2">
                    <a:lumMod val="50000"/>
                  </a:schemeClr>
                </a:solidFill>
              </a:rPr>
              <a:t>ΚΔΠ 138/2016 – Οι περί Διαχείρισης της Εκτέλεσης Δημοσίων Συμβάσεων και των Διαδικασιών Αποκλεισμού των Οικονομικών Φορέων</a:t>
            </a:r>
            <a:endParaRPr lang="en-GB" sz="2000" b="1" dirty="0">
              <a:solidFill>
                <a:schemeClr val="accent2">
                  <a:lumMod val="50000"/>
                </a:schemeClr>
              </a:solidFill>
            </a:endParaRPr>
          </a:p>
        </p:txBody>
      </p:sp>
      <p:sp>
        <p:nvSpPr>
          <p:cNvPr id="3" name="Content Placeholder 2">
            <a:extLst>
              <a:ext uri="{FF2B5EF4-FFF2-40B4-BE49-F238E27FC236}">
                <a16:creationId xmlns:a16="http://schemas.microsoft.com/office/drawing/2014/main" id="{0786B239-098C-41F5-AE83-C53DB140DC60}"/>
              </a:ext>
            </a:extLst>
          </p:cNvPr>
          <p:cNvSpPr>
            <a:spLocks noGrp="1"/>
          </p:cNvSpPr>
          <p:nvPr>
            <p:ph idx="1"/>
          </p:nvPr>
        </p:nvSpPr>
        <p:spPr>
          <a:xfrm>
            <a:off x="609598" y="1752600"/>
            <a:ext cx="6781801" cy="4288763"/>
          </a:xfrm>
        </p:spPr>
        <p:txBody>
          <a:bodyPr/>
          <a:lstStyle/>
          <a:p>
            <a:r>
              <a:rPr lang="el-GR" dirty="0"/>
              <a:t>Οι κανονισμοί ισχύουν για το δημόσιο και ευρύτερο δημόσιο τομέα και ρυθμίζουν τα ακόλουθα θέματα</a:t>
            </a:r>
            <a:r>
              <a:rPr lang="en-US" dirty="0"/>
              <a:t>:</a:t>
            </a:r>
          </a:p>
          <a:p>
            <a:pPr lvl="2">
              <a:buFont typeface="Arial" panose="020B0604020202020204" pitchFamily="34" charset="0"/>
              <a:buChar char="•"/>
            </a:pPr>
            <a:r>
              <a:rPr lang="el-GR" dirty="0"/>
              <a:t>Τη διαδικασία έγκρισης τροποποιήσεων επί των δημοσίων συμβάσεων, καθορίζοντας και τα αρμόδια όργανα χειρισμού των τροποποιήσεων (αλλαγών και απαιτήσεων), αναφορικά με τις συμβάσεις που εμπίπτουν στο πεδίο εφαρμογής της περί σύναψης δημοσίων συμβάσεων νομοθεσίας { Νόμοι 73(Ι)/2016, 140(Ι)/2016 και 11(Ι)/2017},</a:t>
            </a:r>
          </a:p>
          <a:p>
            <a:pPr lvl="2">
              <a:buFont typeface="Arial" panose="020B0604020202020204" pitchFamily="34" charset="0"/>
              <a:buChar char="•"/>
            </a:pPr>
            <a:r>
              <a:rPr lang="el-GR" dirty="0"/>
              <a:t>τη διαδικασία παραλαβής προμηθειών,</a:t>
            </a:r>
          </a:p>
          <a:p>
            <a:pPr lvl="2">
              <a:buFont typeface="Arial" panose="020B0604020202020204" pitchFamily="34" charset="0"/>
              <a:buChar char="•"/>
            </a:pPr>
            <a:r>
              <a:rPr lang="el-GR" dirty="0"/>
              <a:t>τη διαδικασία αξιολόγησης της απόδοσης των αναδόχων δημοσίων συμβάσεων για συμβάσεις συγκεκριμένης αξίας και </a:t>
            </a:r>
          </a:p>
          <a:p>
            <a:pPr lvl="2">
              <a:buFont typeface="Arial" panose="020B0604020202020204" pitchFamily="34" charset="0"/>
              <a:buChar char="•"/>
            </a:pPr>
            <a:r>
              <a:rPr lang="el-GR" dirty="0"/>
              <a:t>τη διαδικασία οριζόντιου αποκλεισμού των οικονομικών φορέων από διαδικασίες σύναψης δημοσίων συμβάσεων για συγκεκριμένο χρονικό διάστημα, καθώς και την καθίδρυση της αρμόδιας για το σκοπό αυτό Επιτροπής Αποκλεισμού των οικονομικών φορέων. </a:t>
            </a:r>
          </a:p>
          <a:p>
            <a:pPr lvl="2">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880B2238-7B58-4D56-B70B-7C0121FE3B57}"/>
              </a:ext>
            </a:extLst>
          </p:cNvPr>
          <p:cNvSpPr>
            <a:spLocks noGrp="1"/>
          </p:cNvSpPr>
          <p:nvPr>
            <p:ph type="sldNum" sz="quarter" idx="12"/>
          </p:nvPr>
        </p:nvSpPr>
        <p:spPr/>
        <p:txBody>
          <a:bodyPr/>
          <a:lstStyle/>
          <a:p>
            <a:pPr>
              <a:defRPr/>
            </a:pPr>
            <a:fld id="{ACA45B44-05A3-4B4A-906F-294427C9CB75}" type="slidenum">
              <a:rPr lang="el-GR" smtClean="0">
                <a:solidFill>
                  <a:prstClr val="black"/>
                </a:solidFill>
              </a:rPr>
              <a:pPr>
                <a:defRPr/>
              </a:pPr>
              <a:t>38</a:t>
            </a:fld>
            <a:endParaRPr lang="el-GR">
              <a:solidFill>
                <a:prstClr val="black"/>
              </a:solidFill>
            </a:endParaRPr>
          </a:p>
        </p:txBody>
      </p:sp>
    </p:spTree>
    <p:extLst>
      <p:ext uri="{BB962C8B-B14F-4D97-AF65-F5344CB8AC3E}">
        <p14:creationId xmlns:p14="http://schemas.microsoft.com/office/powerpoint/2010/main" val="1070780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267494"/>
            <a:ext cx="8915400" cy="1399032"/>
          </a:xfrm>
        </p:spPr>
        <p:txBody>
          <a:bodyPr>
            <a:normAutofit/>
          </a:bodyPr>
          <a:lstStyle/>
          <a:p>
            <a:pPr fontAlgn="auto">
              <a:spcAft>
                <a:spcPts val="0"/>
              </a:spcAft>
              <a:defRPr/>
            </a:pPr>
            <a:r>
              <a:rPr lang="el-GR" sz="3200" dirty="0">
                <a:solidFill>
                  <a:schemeClr val="accent2">
                    <a:lumMod val="50000"/>
                  </a:schemeClr>
                </a:solidFill>
              </a:rPr>
              <a:t>Αρμόδια όργανα χειρισμού αλλαγών και απαιτήσεων (Κ.Δ.Π. </a:t>
            </a:r>
            <a:r>
              <a:rPr lang="en-US" sz="3200" dirty="0">
                <a:solidFill>
                  <a:schemeClr val="accent2">
                    <a:lumMod val="50000"/>
                  </a:schemeClr>
                </a:solidFill>
              </a:rPr>
              <a:t>138</a:t>
            </a:r>
            <a:r>
              <a:rPr lang="el-GR" sz="3200" dirty="0">
                <a:solidFill>
                  <a:schemeClr val="accent2">
                    <a:lumMod val="50000"/>
                  </a:schemeClr>
                </a:solidFill>
              </a:rPr>
              <a:t>/20</a:t>
            </a:r>
            <a:r>
              <a:rPr lang="en-US" sz="3200" dirty="0">
                <a:solidFill>
                  <a:schemeClr val="accent2">
                    <a:lumMod val="50000"/>
                  </a:schemeClr>
                </a:solidFill>
              </a:rPr>
              <a:t>16</a:t>
            </a:r>
            <a:r>
              <a:rPr lang="el-GR" sz="3200" dirty="0">
                <a:solidFill>
                  <a:schemeClr val="accent2">
                    <a:lumMod val="50000"/>
                  </a:schemeClr>
                </a:solidFill>
              </a:rPr>
              <a:t>)</a:t>
            </a:r>
            <a:endParaRPr lang="en-US" sz="3200" dirty="0">
              <a:solidFill>
                <a:schemeClr val="accent2">
                  <a:lumMod val="50000"/>
                </a:schemeClr>
              </a:solidFill>
            </a:endParaRPr>
          </a:p>
        </p:txBody>
      </p:sp>
      <p:sp>
        <p:nvSpPr>
          <p:cNvPr id="43011" name="Rectangle 3"/>
          <p:cNvSpPr>
            <a:spLocks noGrp="1" noChangeArrowheads="1"/>
          </p:cNvSpPr>
          <p:nvPr>
            <p:ph idx="1"/>
          </p:nvPr>
        </p:nvSpPr>
        <p:spPr/>
        <p:txBody>
          <a:bodyPr/>
          <a:lstStyle/>
          <a:p>
            <a:pPr eaLnBrk="1" hangingPunct="1">
              <a:lnSpc>
                <a:spcPct val="150000"/>
              </a:lnSpc>
            </a:pPr>
            <a:r>
              <a:rPr lang="el-GR" dirty="0"/>
              <a:t>Υπεύθυνος Συντονιστής</a:t>
            </a:r>
          </a:p>
          <a:p>
            <a:pPr eaLnBrk="1" hangingPunct="1">
              <a:lnSpc>
                <a:spcPct val="150000"/>
              </a:lnSpc>
            </a:pPr>
            <a:r>
              <a:rPr lang="el-GR" dirty="0"/>
              <a:t>Τμηματική Επιτροπή Αλλαγών και Απαιτήσεων (ΤΕΑΑ)</a:t>
            </a:r>
            <a:endParaRPr lang="en-US" dirty="0"/>
          </a:p>
          <a:p>
            <a:pPr eaLnBrk="1" hangingPunct="1">
              <a:lnSpc>
                <a:spcPct val="150000"/>
              </a:lnSpc>
            </a:pPr>
            <a:r>
              <a:rPr lang="el-GR" dirty="0"/>
              <a:t>Προϊστάμενος Αναθέτουσας Αρχής ή ο εξουσιοδοτημένος αντιπρόσωπος του</a:t>
            </a:r>
          </a:p>
          <a:p>
            <a:pPr eaLnBrk="1" hangingPunct="1">
              <a:lnSpc>
                <a:spcPct val="150000"/>
              </a:lnSpc>
            </a:pPr>
            <a:r>
              <a:rPr lang="el-GR" dirty="0"/>
              <a:t>Κεντρική Επιτροπή Αλλαγών και Απαιτήσεων (ΚΕΑΑ)</a:t>
            </a:r>
            <a:endParaRPr lang="en-US" dirty="0"/>
          </a:p>
        </p:txBody>
      </p:sp>
      <p:sp>
        <p:nvSpPr>
          <p:cNvPr id="430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4DAA59-964C-4A0B-AE92-3B5E72184114}" type="slidenum">
              <a:rPr lang="el-GR" smtClean="0"/>
              <a:pPr/>
              <a:t>39</a:t>
            </a:fld>
            <a:endParaRPr lang="el-G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7494"/>
            <a:ext cx="8991600" cy="1399032"/>
          </a:xfrm>
        </p:spPr>
        <p:txBody>
          <a:bodyPr>
            <a:normAutofit/>
          </a:bodyPr>
          <a:lstStyle/>
          <a:p>
            <a:pPr indent="-298450">
              <a:defRPr/>
            </a:pPr>
            <a:r>
              <a:rPr lang="el-GR" dirty="0">
                <a:solidFill>
                  <a:schemeClr val="accent2">
                    <a:lumMod val="50000"/>
                  </a:schemeClr>
                </a:solidFill>
              </a:rPr>
              <a:t>Αρμόδια Αρχή Δημοσίων Συμβάσεων (ΑΑΔΣ)-2</a:t>
            </a:r>
          </a:p>
        </p:txBody>
      </p:sp>
      <p:sp>
        <p:nvSpPr>
          <p:cNvPr id="3" name="Content Placeholder 2"/>
          <p:cNvSpPr>
            <a:spLocks noGrp="1"/>
          </p:cNvSpPr>
          <p:nvPr>
            <p:ph idx="1"/>
          </p:nvPr>
        </p:nvSpPr>
        <p:spPr>
          <a:xfrm>
            <a:off x="457200" y="1371600"/>
            <a:ext cx="8229600" cy="5083175"/>
          </a:xfrm>
        </p:spPr>
        <p:txBody>
          <a:bodyPr>
            <a:normAutofit lnSpcReduction="10000"/>
          </a:bodyPr>
          <a:lstStyle/>
          <a:p>
            <a:pPr marL="327025" indent="-342900">
              <a:defRPr/>
            </a:pPr>
            <a:r>
              <a:rPr lang="el-GR" dirty="0"/>
              <a:t>Αρμόδια για :</a:t>
            </a:r>
          </a:p>
          <a:p>
            <a:pPr marL="630238" lvl="1" indent="-271463">
              <a:defRPr/>
            </a:pPr>
            <a:r>
              <a:rPr lang="el-GR" sz="2200" dirty="0"/>
              <a:t>Έκδοση πιστοποιητικού συμβατότητας για συμβάσεις που συγχρηματοδοτούνται</a:t>
            </a:r>
          </a:p>
          <a:p>
            <a:pPr marL="630238" lvl="1" indent="-271463">
              <a:defRPr/>
            </a:pPr>
            <a:r>
              <a:rPr lang="el-GR" sz="2200" dirty="0"/>
              <a:t>Καθορισμό πολιτικής χειρισμού δημοσίων συμβάσεων </a:t>
            </a:r>
          </a:p>
          <a:p>
            <a:pPr marL="630238" lvl="1" indent="-271463">
              <a:defRPr/>
            </a:pPr>
            <a:r>
              <a:rPr lang="el-GR" sz="2200" dirty="0"/>
              <a:t>Παροχή υποστήριξης προς Αναθέτουσες Αρχές</a:t>
            </a:r>
          </a:p>
          <a:p>
            <a:pPr marL="630238" lvl="1" indent="-271463">
              <a:defRPr/>
            </a:pPr>
            <a:r>
              <a:rPr lang="el-GR" sz="2200" dirty="0"/>
              <a:t>Εκπροσώπηση σε Ομάδες Εργασίας ΕΕ</a:t>
            </a:r>
          </a:p>
          <a:p>
            <a:pPr marL="630238" lvl="1" indent="-271463">
              <a:defRPr/>
            </a:pPr>
            <a:r>
              <a:rPr lang="el-GR" sz="2200" dirty="0"/>
              <a:t>Ανάπτυξη και λειτουργία συστήματος </a:t>
            </a:r>
            <a:r>
              <a:rPr lang="en-US" sz="2200" dirty="0" err="1"/>
              <a:t>eprocurement</a:t>
            </a:r>
            <a:endParaRPr lang="el-GR" sz="2200" dirty="0"/>
          </a:p>
          <a:p>
            <a:pPr marL="358775" lvl="1" indent="0">
              <a:buFont typeface="Verdana" pitchFamily="34" charset="0"/>
              <a:buNone/>
              <a:defRPr/>
            </a:pPr>
            <a:endParaRPr lang="el-GR" sz="2200" dirty="0"/>
          </a:p>
          <a:p>
            <a:pPr marL="358775" lvl="1" indent="0">
              <a:buFont typeface="Verdana" pitchFamily="34" charset="0"/>
              <a:buNone/>
              <a:defRPr/>
            </a:pPr>
            <a:endParaRPr lang="el-GR" sz="2200" dirty="0"/>
          </a:p>
          <a:p>
            <a:pPr marL="630238" lvl="1" indent="-271463">
              <a:defRPr/>
            </a:pPr>
            <a:r>
              <a:rPr lang="el-GR" sz="2200" dirty="0"/>
              <a:t>Αποτελεί Συντονιστική Αρχή για Συμφωνίες Πλαίσιο</a:t>
            </a:r>
          </a:p>
          <a:p>
            <a:pPr marL="630238" lvl="1" indent="-271463">
              <a:defRPr/>
            </a:pPr>
            <a:r>
              <a:rPr lang="el-GR" sz="2200" dirty="0"/>
              <a:t>Συμμετέχει σε Επιτροπές Αξιολόγησης και Συμβούλια Προσφορών  ως παρατηρητής</a:t>
            </a:r>
            <a:endParaRPr lang="en-US" sz="2200" dirty="0"/>
          </a:p>
          <a:p>
            <a:pPr>
              <a:defRPr/>
            </a:pPr>
            <a:endParaRPr lang="el-GR"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715A81-CF5E-4DAC-8147-2867066DCE2F}" type="slidenum">
              <a:rPr lang="el-GR" smtClean="0"/>
              <a:pPr/>
              <a:t>4</a:t>
            </a:fld>
            <a:endParaRPr 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el-GR" sz="3200" dirty="0">
                <a:solidFill>
                  <a:schemeClr val="accent2">
                    <a:lumMod val="50000"/>
                  </a:schemeClr>
                </a:solidFill>
              </a:rPr>
              <a:t>Θέματα που χειρίζονται</a:t>
            </a:r>
            <a:endParaRPr lang="en-US" sz="3200" dirty="0">
              <a:solidFill>
                <a:schemeClr val="accent2">
                  <a:lumMod val="50000"/>
                </a:schemeClr>
              </a:solidFill>
            </a:endParaRPr>
          </a:p>
        </p:txBody>
      </p:sp>
      <p:sp>
        <p:nvSpPr>
          <p:cNvPr id="44035" name="Rectangle 3"/>
          <p:cNvSpPr>
            <a:spLocks noGrp="1" noChangeArrowheads="1"/>
          </p:cNvSpPr>
          <p:nvPr>
            <p:ph idx="1"/>
          </p:nvPr>
        </p:nvSpPr>
        <p:spPr>
          <a:xfrm>
            <a:off x="457200" y="1676400"/>
            <a:ext cx="8229600" cy="4778375"/>
          </a:xfrm>
        </p:spPr>
        <p:txBody>
          <a:bodyPr/>
          <a:lstStyle/>
          <a:p>
            <a:pPr eaLnBrk="1" hangingPunct="1"/>
            <a:endParaRPr lang="el-GR" dirty="0"/>
          </a:p>
          <a:p>
            <a:pPr eaLnBrk="1" hangingPunct="1"/>
            <a:r>
              <a:rPr lang="el-GR" dirty="0"/>
              <a:t>Αλλαγές ή τροποποιήσεις στους όρους της σύμβασης</a:t>
            </a:r>
          </a:p>
          <a:p>
            <a:pPr eaLnBrk="1" hangingPunct="1"/>
            <a:r>
              <a:rPr lang="el-GR" dirty="0"/>
              <a:t>Απαιτήσεις που υποβάλλονται από τον ανάδοχο σύμβασης ή και την Ενδιαφερόμενη Υπηρεσία</a:t>
            </a:r>
          </a:p>
          <a:p>
            <a:pPr eaLnBrk="1" hangingPunct="1"/>
            <a:r>
              <a:rPr lang="el-GR" dirty="0"/>
              <a:t>Ανανέωση ή μεταβίβαση μέρους ή ολόκληρης της σύμβασης </a:t>
            </a:r>
            <a:endParaRPr lang="en-US" dirty="0"/>
          </a:p>
        </p:txBody>
      </p:sp>
      <p:sp>
        <p:nvSpPr>
          <p:cNvPr id="440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85E6D21-647B-4575-BE25-B15FDA0400BB}" type="slidenum">
              <a:rPr lang="el-GR" smtClean="0"/>
              <a:pPr/>
              <a:t>40</a:t>
            </a:fld>
            <a:endParaRPr lang="el-G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fontAlgn="auto">
              <a:spcAft>
                <a:spcPts val="0"/>
              </a:spcAft>
              <a:defRPr/>
            </a:pPr>
            <a:r>
              <a:rPr lang="el-GR" sz="3200" dirty="0">
                <a:solidFill>
                  <a:schemeClr val="accent2">
                    <a:lumMod val="50000"/>
                  </a:schemeClr>
                </a:solidFill>
              </a:rPr>
              <a:t>Κεντρική Επιτροπή Αλλαγών και Απαιτήσεων</a:t>
            </a:r>
            <a:endParaRPr lang="en-US" sz="3200" dirty="0">
              <a:solidFill>
                <a:schemeClr val="accent2">
                  <a:lumMod val="50000"/>
                </a:schemeClr>
              </a:solidFill>
            </a:endParaRPr>
          </a:p>
        </p:txBody>
      </p:sp>
      <p:sp>
        <p:nvSpPr>
          <p:cNvPr id="47107" name="Rectangle 3"/>
          <p:cNvSpPr>
            <a:spLocks noGrp="1" noChangeArrowheads="1"/>
          </p:cNvSpPr>
          <p:nvPr>
            <p:ph idx="1"/>
          </p:nvPr>
        </p:nvSpPr>
        <p:spPr/>
        <p:txBody>
          <a:bodyPr>
            <a:normAutofit fontScale="85000" lnSpcReduction="20000"/>
          </a:bodyPr>
          <a:lstStyle/>
          <a:p>
            <a:pPr marL="0" indent="0" eaLnBrk="1" hangingPunct="1">
              <a:lnSpc>
                <a:spcPct val="80000"/>
              </a:lnSpc>
              <a:buFont typeface="Wingdings" pitchFamily="2" charset="2"/>
              <a:buNone/>
              <a:defRPr/>
            </a:pPr>
            <a:r>
              <a:rPr lang="el-GR" sz="2800" dirty="0"/>
              <a:t>Αποτελείται από ένα πρόεδρο και πέντε μέλη ως εξής:</a:t>
            </a:r>
          </a:p>
          <a:p>
            <a:pPr marL="457200" indent="-457200" eaLnBrk="1" hangingPunct="1">
              <a:lnSpc>
                <a:spcPct val="80000"/>
              </a:lnSpc>
              <a:defRPr/>
            </a:pPr>
            <a:r>
              <a:rPr lang="el-GR" sz="2800" dirty="0"/>
              <a:t>Γενικό Λογιστή ή Βοηθό του 	</a:t>
            </a:r>
          </a:p>
          <a:p>
            <a:pPr marL="457200" indent="-457200" eaLnBrk="1" hangingPunct="1">
              <a:lnSpc>
                <a:spcPct val="80000"/>
              </a:lnSpc>
              <a:defRPr/>
            </a:pPr>
            <a:r>
              <a:rPr lang="el-GR" sz="2800" dirty="0"/>
              <a:t>ΓΔ Γενικής Διεύθυνσης ΕΠΣΑ</a:t>
            </a:r>
          </a:p>
          <a:p>
            <a:pPr marL="457200" indent="-457200" eaLnBrk="1" hangingPunct="1">
              <a:lnSpc>
                <a:spcPct val="80000"/>
              </a:lnSpc>
              <a:defRPr/>
            </a:pPr>
            <a:r>
              <a:rPr lang="el-GR" sz="2800" dirty="0"/>
              <a:t>ΓΔ Υπουργείου Μεταφορών Επικοινωνιών </a:t>
            </a:r>
          </a:p>
          <a:p>
            <a:pPr marL="0" indent="0" eaLnBrk="1" hangingPunct="1">
              <a:lnSpc>
                <a:spcPct val="80000"/>
              </a:lnSpc>
              <a:buNone/>
              <a:defRPr/>
            </a:pPr>
            <a:r>
              <a:rPr lang="el-GR" sz="2800" dirty="0"/>
              <a:t>     </a:t>
            </a:r>
            <a:r>
              <a:rPr lang="en-US" sz="2800" dirty="0"/>
              <a:t>&amp; </a:t>
            </a:r>
            <a:r>
              <a:rPr lang="el-GR" sz="2800" dirty="0"/>
              <a:t>Έργων</a:t>
            </a:r>
          </a:p>
          <a:p>
            <a:pPr marL="457200" indent="-457200" eaLnBrk="1" hangingPunct="1">
              <a:lnSpc>
                <a:spcPct val="80000"/>
              </a:lnSpc>
              <a:defRPr/>
            </a:pPr>
            <a:r>
              <a:rPr lang="el-GR" sz="2800" dirty="0"/>
              <a:t>Διευθυντή Τμ. Δημοσίων Έργων</a:t>
            </a:r>
          </a:p>
          <a:p>
            <a:pPr marL="457200" indent="-457200" eaLnBrk="1" hangingPunct="1">
              <a:lnSpc>
                <a:spcPct val="80000"/>
              </a:lnSpc>
              <a:defRPr/>
            </a:pPr>
            <a:r>
              <a:rPr lang="el-GR" sz="2800" dirty="0"/>
              <a:t>Διευθυντή Τμ. Αναπτύξεως Υδάτων</a:t>
            </a:r>
          </a:p>
          <a:p>
            <a:pPr marL="457200" indent="-457200" eaLnBrk="1" hangingPunct="1">
              <a:lnSpc>
                <a:spcPct val="80000"/>
              </a:lnSpc>
              <a:defRPr/>
            </a:pPr>
            <a:r>
              <a:rPr lang="el-GR" sz="2800" dirty="0"/>
              <a:t>Διευθυντή Τμ. Πολεοδομίας και Οικήσεως </a:t>
            </a:r>
          </a:p>
          <a:p>
            <a:pPr marL="457200" indent="-457200" eaLnBrk="1" hangingPunct="1">
              <a:lnSpc>
                <a:spcPct val="80000"/>
              </a:lnSpc>
              <a:defRPr/>
            </a:pPr>
            <a:endParaRPr lang="el-GR" sz="2800" dirty="0"/>
          </a:p>
          <a:p>
            <a:pPr marL="273050" indent="-273050" eaLnBrk="1" hangingPunct="1">
              <a:lnSpc>
                <a:spcPct val="80000"/>
              </a:lnSpc>
              <a:buFont typeface="Wingdings" pitchFamily="2" charset="2"/>
              <a:buNone/>
              <a:defRPr/>
            </a:pPr>
            <a:r>
              <a:rPr lang="el-GR" sz="2800" dirty="0"/>
              <a:t> ή εκπροσώπους των πιο πάνω.</a:t>
            </a:r>
          </a:p>
          <a:p>
            <a:pPr marL="273050" indent="-273050" eaLnBrk="1" hangingPunct="1">
              <a:lnSpc>
                <a:spcPct val="80000"/>
              </a:lnSpc>
              <a:buFont typeface="Wingdings" pitchFamily="2" charset="2"/>
              <a:buNone/>
              <a:defRPr/>
            </a:pPr>
            <a:endParaRPr lang="en-US" sz="2800" dirty="0"/>
          </a:p>
        </p:txBody>
      </p:sp>
      <p:sp>
        <p:nvSpPr>
          <p:cNvPr id="450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7A68A44-35F1-4E37-B99E-FF4AB65F36A7}" type="slidenum">
              <a:rPr lang="el-GR" smtClean="0"/>
              <a:pPr/>
              <a:t>41</a:t>
            </a:fld>
            <a:endParaRPr lang="el-G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914400" y="437657"/>
            <a:ext cx="6347713" cy="1320800"/>
          </a:xfrm>
        </p:spPr>
        <p:txBody>
          <a:bodyPr/>
          <a:lstStyle/>
          <a:p>
            <a:pPr>
              <a:defRPr/>
            </a:pPr>
            <a:r>
              <a:rPr lang="el-GR" sz="3200" dirty="0">
                <a:solidFill>
                  <a:schemeClr val="accent2">
                    <a:lumMod val="50000"/>
                  </a:schemeClr>
                </a:solidFill>
              </a:rPr>
              <a:t>Ορισμός αξίας αλλαγής</a:t>
            </a:r>
            <a:endParaRPr lang="en-US" sz="3200" dirty="0">
              <a:solidFill>
                <a:schemeClr val="accent2">
                  <a:lumMod val="50000"/>
                </a:schemeClr>
              </a:solidFill>
            </a:endParaRPr>
          </a:p>
        </p:txBody>
      </p:sp>
      <p:sp>
        <p:nvSpPr>
          <p:cNvPr id="46084" name="Rectangle 3"/>
          <p:cNvSpPr>
            <a:spLocks noGrp="1" noChangeArrowheads="1"/>
          </p:cNvSpPr>
          <p:nvPr>
            <p:ph idx="1"/>
          </p:nvPr>
        </p:nvSpPr>
        <p:spPr/>
        <p:txBody>
          <a:bodyPr/>
          <a:lstStyle/>
          <a:p>
            <a:pPr eaLnBrk="1" hangingPunct="1">
              <a:buFont typeface="Wingdings" pitchFamily="2" charset="2"/>
              <a:buNone/>
            </a:pPr>
            <a:r>
              <a:rPr lang="el-GR"/>
              <a:t>  Το μεγαλύτερο από τα πιο κάτω ανεξάρτητα αν η αλλαγή συνεπάγεται ή όχι αυξομείωση της δαπάνης:</a:t>
            </a:r>
          </a:p>
          <a:p>
            <a:pPr eaLnBrk="1" hangingPunct="1"/>
            <a:r>
              <a:rPr lang="el-GR"/>
              <a:t>Είτε η αξία του μέρους της  σύμβασης που επηρεάζεται από την αλλαγή</a:t>
            </a:r>
          </a:p>
          <a:p>
            <a:pPr eaLnBrk="1" hangingPunct="1"/>
            <a:r>
              <a:rPr lang="el-GR"/>
              <a:t>Είτε η εκτιμηθείσα δαπάνη όπως αυτή διαμορφώνεται από την αλλαγή</a:t>
            </a:r>
          </a:p>
          <a:p>
            <a:pPr eaLnBrk="1" hangingPunct="1">
              <a:buFont typeface="Wingdings" pitchFamily="2" charset="2"/>
              <a:buNone/>
            </a:pPr>
            <a:endParaRPr lang="en-US"/>
          </a:p>
        </p:txBody>
      </p:sp>
      <p:sp>
        <p:nvSpPr>
          <p:cNvPr id="460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630AA79-0F5B-4907-A12F-5FA308F767D0}" type="slidenum">
              <a:rPr lang="el-GR" smtClean="0"/>
              <a:pPr/>
              <a:t>42</a:t>
            </a:fld>
            <a:endParaRPr lang="el-G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fontAlgn="auto">
              <a:spcAft>
                <a:spcPts val="0"/>
              </a:spcAft>
              <a:defRPr/>
            </a:pPr>
            <a:r>
              <a:rPr lang="el-GR" sz="3200" dirty="0">
                <a:solidFill>
                  <a:schemeClr val="accent2">
                    <a:lumMod val="50000"/>
                  </a:schemeClr>
                </a:solidFill>
              </a:rPr>
              <a:t>Διαδικασία αλλαγών και απαιτήσεων-1</a:t>
            </a:r>
            <a:endParaRPr lang="en-US" sz="3200" dirty="0">
              <a:solidFill>
                <a:schemeClr val="accent2">
                  <a:lumMod val="50000"/>
                </a:schemeClr>
              </a:solidFill>
            </a:endParaRPr>
          </a:p>
        </p:txBody>
      </p:sp>
      <p:sp>
        <p:nvSpPr>
          <p:cNvPr id="47107" name="Rectangle 3"/>
          <p:cNvSpPr>
            <a:spLocks noGrp="1" noChangeArrowheads="1"/>
          </p:cNvSpPr>
          <p:nvPr>
            <p:ph idx="1"/>
          </p:nvPr>
        </p:nvSpPr>
        <p:spPr/>
        <p:txBody>
          <a:bodyPr>
            <a:normAutofit fontScale="85000" lnSpcReduction="20000"/>
          </a:bodyPr>
          <a:lstStyle/>
          <a:p>
            <a:pPr marL="0" indent="0" eaLnBrk="1" hangingPunct="1">
              <a:lnSpc>
                <a:spcPct val="80000"/>
              </a:lnSpc>
              <a:buFont typeface="Wingdings 2" pitchFamily="18" charset="2"/>
              <a:buNone/>
            </a:pPr>
            <a:r>
              <a:rPr lang="el-GR" sz="2800" dirty="0"/>
              <a:t>Εάν η αξία της προτεινόμενης τροποποίησης</a:t>
            </a:r>
          </a:p>
          <a:p>
            <a:pPr marL="0" indent="0" eaLnBrk="1" hangingPunct="1">
              <a:lnSpc>
                <a:spcPct val="80000"/>
              </a:lnSpc>
              <a:buFont typeface="Wingdings 2" pitchFamily="18" charset="2"/>
              <a:buNone/>
            </a:pPr>
            <a:r>
              <a:rPr lang="el-GR" sz="2800" dirty="0"/>
              <a:t>εμπίπτει όρια εξουσίας Υπεύθυνου</a:t>
            </a:r>
          </a:p>
          <a:p>
            <a:pPr marL="0" indent="0" eaLnBrk="1" hangingPunct="1">
              <a:lnSpc>
                <a:spcPct val="80000"/>
              </a:lnSpc>
              <a:buFont typeface="Wingdings 2" pitchFamily="18" charset="2"/>
              <a:buNone/>
            </a:pPr>
            <a:r>
              <a:rPr lang="el-GR" sz="2800" dirty="0"/>
              <a:t>Συντονιστή</a:t>
            </a:r>
          </a:p>
          <a:p>
            <a:pPr marL="374650" lvl="1" indent="0" eaLnBrk="1" hangingPunct="1">
              <a:lnSpc>
                <a:spcPct val="80000"/>
              </a:lnSpc>
              <a:buNone/>
            </a:pPr>
            <a:endParaRPr lang="el-GR" sz="2400" dirty="0"/>
          </a:p>
          <a:p>
            <a:pPr marL="374650" lvl="1" indent="0" eaLnBrk="1" hangingPunct="1">
              <a:lnSpc>
                <a:spcPct val="80000"/>
              </a:lnSpc>
              <a:buNone/>
            </a:pPr>
            <a:r>
              <a:rPr lang="el-GR" sz="2400" dirty="0"/>
              <a:t>Ο υπεύθυνος συντονιστής </a:t>
            </a:r>
          </a:p>
          <a:p>
            <a:pPr marL="831850" lvl="1" indent="-457200" eaLnBrk="1" hangingPunct="1">
              <a:lnSpc>
                <a:spcPct val="80000"/>
              </a:lnSpc>
            </a:pPr>
            <a:r>
              <a:rPr lang="el-GR" sz="2400" dirty="0"/>
              <a:t>ετοιμάζει εμπεριστατωμένη έκθεση με</a:t>
            </a:r>
          </a:p>
          <a:p>
            <a:pPr marL="1114425" lvl="2" indent="-457200" eaLnBrk="1" hangingPunct="1">
              <a:lnSpc>
                <a:spcPct val="80000"/>
              </a:lnSpc>
            </a:pPr>
            <a:r>
              <a:rPr lang="el-GR" dirty="0"/>
              <a:t>Περιγραφή αλλαγής</a:t>
            </a:r>
          </a:p>
          <a:p>
            <a:pPr marL="1114425" lvl="2" indent="-457200" eaLnBrk="1" hangingPunct="1">
              <a:lnSpc>
                <a:spcPct val="80000"/>
              </a:lnSpc>
            </a:pPr>
            <a:r>
              <a:rPr lang="el-GR" dirty="0"/>
              <a:t>Λόγους που οδήγησαν στην αλλαγή</a:t>
            </a:r>
          </a:p>
          <a:p>
            <a:pPr marL="1114425" lvl="2" indent="-457200" eaLnBrk="1" hangingPunct="1">
              <a:lnSpc>
                <a:spcPct val="80000"/>
              </a:lnSpc>
            </a:pPr>
            <a:r>
              <a:rPr lang="el-GR" dirty="0"/>
              <a:t>Ανάλυση αξίας της αλλαγής που θα γίνει</a:t>
            </a:r>
          </a:p>
          <a:p>
            <a:pPr marL="831850" lvl="1" indent="-457200" eaLnBrk="1" hangingPunct="1">
              <a:lnSpc>
                <a:spcPct val="80000"/>
              </a:lnSpc>
            </a:pPr>
            <a:r>
              <a:rPr lang="el-GR" sz="2400" dirty="0"/>
              <a:t>συμπληρώνει τον Πίνακα </a:t>
            </a:r>
            <a:r>
              <a:rPr lang="en-US" sz="2400" dirty="0"/>
              <a:t>IV</a:t>
            </a:r>
            <a:r>
              <a:rPr lang="el-GR" sz="2400" dirty="0"/>
              <a:t>,  (ΚΔΠ 138/2016) </a:t>
            </a:r>
          </a:p>
          <a:p>
            <a:pPr marL="831850" lvl="1" indent="-457200" eaLnBrk="1" hangingPunct="1">
              <a:lnSpc>
                <a:spcPct val="80000"/>
              </a:lnSpc>
            </a:pPr>
            <a:endParaRPr lang="el-GR" sz="2400" dirty="0"/>
          </a:p>
          <a:p>
            <a:pPr marL="831850" lvl="1" indent="-457200" eaLnBrk="1" hangingPunct="1">
              <a:lnSpc>
                <a:spcPct val="80000"/>
              </a:lnSpc>
            </a:pPr>
            <a:r>
              <a:rPr lang="el-GR" sz="2400" dirty="0"/>
              <a:t>Η έκθεση και ο πίνακας εγκρίνονται από τον  προϊστάμενο της υπηρεσίας</a:t>
            </a:r>
          </a:p>
        </p:txBody>
      </p:sp>
      <p:sp>
        <p:nvSpPr>
          <p:cNvPr id="471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8BE648-D6F4-44FE-9442-E783A07DE2E2}" type="slidenum">
              <a:rPr lang="el-GR" smtClean="0"/>
              <a:pPr/>
              <a:t>43</a:t>
            </a:fld>
            <a:endParaRPr lang="el-G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599" y="451512"/>
            <a:ext cx="6347713" cy="1143000"/>
          </a:xfrm>
        </p:spPr>
        <p:txBody>
          <a:bodyPr>
            <a:normAutofit/>
          </a:bodyPr>
          <a:lstStyle/>
          <a:p>
            <a:pPr fontAlgn="auto">
              <a:spcAft>
                <a:spcPts val="0"/>
              </a:spcAft>
              <a:defRPr/>
            </a:pPr>
            <a:r>
              <a:rPr lang="el-GR" sz="3200" dirty="0">
                <a:solidFill>
                  <a:schemeClr val="accent2">
                    <a:lumMod val="50000"/>
                  </a:schemeClr>
                </a:solidFill>
              </a:rPr>
              <a:t>Διαδικασία αλλαγών και απαιτήσεων-2</a:t>
            </a:r>
            <a:endParaRPr lang="en-US" sz="3200" dirty="0">
              <a:solidFill>
                <a:schemeClr val="accent2">
                  <a:lumMod val="50000"/>
                </a:schemeClr>
              </a:solidFill>
            </a:endParaRPr>
          </a:p>
        </p:txBody>
      </p:sp>
      <p:sp>
        <p:nvSpPr>
          <p:cNvPr id="47107" name="Rectangle 3"/>
          <p:cNvSpPr>
            <a:spLocks noGrp="1" noChangeArrowheads="1"/>
          </p:cNvSpPr>
          <p:nvPr>
            <p:ph idx="1"/>
          </p:nvPr>
        </p:nvSpPr>
        <p:spPr>
          <a:xfrm>
            <a:off x="228600" y="1600200"/>
            <a:ext cx="8610600" cy="4800600"/>
          </a:xfrm>
        </p:spPr>
        <p:txBody>
          <a:bodyPr>
            <a:normAutofit fontScale="92500" lnSpcReduction="10000"/>
          </a:bodyPr>
          <a:lstStyle/>
          <a:p>
            <a:pPr marL="0" indent="0" eaLnBrk="1" hangingPunct="1">
              <a:lnSpc>
                <a:spcPct val="80000"/>
              </a:lnSpc>
              <a:buFont typeface="Wingdings 2" pitchFamily="18" charset="2"/>
              <a:buNone/>
              <a:defRPr/>
            </a:pPr>
            <a:r>
              <a:rPr lang="el-GR" sz="2400" dirty="0"/>
              <a:t>Εάν η αξία της προτεινομένης αλλαγής/ απαίτησης είναι πέραν ορίων εξουσίας του Υπ. Συντονιστή</a:t>
            </a:r>
          </a:p>
          <a:p>
            <a:pPr marL="0" indent="0" eaLnBrk="1" hangingPunct="1">
              <a:lnSpc>
                <a:spcPct val="80000"/>
              </a:lnSpc>
              <a:buFont typeface="Wingdings 2" pitchFamily="18" charset="2"/>
              <a:buNone/>
              <a:defRPr/>
            </a:pPr>
            <a:endParaRPr lang="el-GR" sz="2400" dirty="0"/>
          </a:p>
          <a:p>
            <a:pPr marL="630238" lvl="1" indent="-444500" eaLnBrk="1" hangingPunct="1">
              <a:lnSpc>
                <a:spcPct val="80000"/>
              </a:lnSpc>
              <a:defRPr/>
            </a:pPr>
            <a:r>
              <a:rPr lang="el-GR" sz="1800" dirty="0"/>
              <a:t>Ετοιμάζει ο υπεύθυνος συντονιστής εισηγητική εμπεριστατωμένη έκθεση προς ΤΕΑΑ για λήψη απόφασης </a:t>
            </a:r>
          </a:p>
          <a:p>
            <a:pPr marL="803275" lvl="2" indent="-358775" eaLnBrk="1" hangingPunct="1">
              <a:lnSpc>
                <a:spcPct val="80000"/>
              </a:lnSpc>
              <a:defRPr/>
            </a:pPr>
            <a:r>
              <a:rPr lang="el-GR" sz="1800" dirty="0"/>
              <a:t>Περιγραφή αλλαγής</a:t>
            </a:r>
          </a:p>
          <a:p>
            <a:pPr marL="803275" lvl="2" indent="-358775" eaLnBrk="1" hangingPunct="1">
              <a:lnSpc>
                <a:spcPct val="80000"/>
              </a:lnSpc>
              <a:defRPr/>
            </a:pPr>
            <a:r>
              <a:rPr lang="el-GR" sz="1800" dirty="0"/>
              <a:t>Λόγους που οδήγησαν </a:t>
            </a:r>
          </a:p>
          <a:p>
            <a:pPr marL="803275" lvl="2" indent="-358775" eaLnBrk="1" hangingPunct="1">
              <a:lnSpc>
                <a:spcPct val="80000"/>
              </a:lnSpc>
              <a:defRPr/>
            </a:pPr>
            <a:r>
              <a:rPr lang="el-GR" sz="1800" dirty="0"/>
              <a:t>Κατά πόσο επηρεάζει άλλες εργασίες</a:t>
            </a:r>
          </a:p>
          <a:p>
            <a:pPr marL="803275" lvl="2" indent="-358775" eaLnBrk="1" hangingPunct="1">
              <a:lnSpc>
                <a:spcPct val="80000"/>
              </a:lnSpc>
              <a:defRPr/>
            </a:pPr>
            <a:r>
              <a:rPr lang="el-GR" sz="1800" dirty="0"/>
              <a:t>Οικονομικές επιπτώσεις ή /και χρόνο εκτέλεσης συμβολαίου</a:t>
            </a:r>
          </a:p>
          <a:p>
            <a:pPr marL="803275" lvl="2" indent="-358775" eaLnBrk="1" hangingPunct="1">
              <a:lnSpc>
                <a:spcPct val="80000"/>
              </a:lnSpc>
              <a:defRPr/>
            </a:pPr>
            <a:r>
              <a:rPr lang="el-GR" sz="1800" dirty="0"/>
              <a:t>Επιπτώσεις μη έγκρισης της αλλαγής</a:t>
            </a:r>
          </a:p>
          <a:p>
            <a:pPr marL="803275" lvl="2" indent="-358775" eaLnBrk="1" hangingPunct="1">
              <a:lnSpc>
                <a:spcPct val="80000"/>
              </a:lnSpc>
              <a:defRPr/>
            </a:pPr>
            <a:r>
              <a:rPr lang="el-GR" sz="1800" dirty="0"/>
              <a:t>Τεκμηριωμένη θέση συντονιστή </a:t>
            </a:r>
          </a:p>
          <a:p>
            <a:pPr marL="803275" lvl="2" indent="-358775" eaLnBrk="1" hangingPunct="1">
              <a:lnSpc>
                <a:spcPct val="80000"/>
              </a:lnSpc>
              <a:defRPr/>
            </a:pPr>
            <a:r>
              <a:rPr lang="el-GR" sz="1800" dirty="0"/>
              <a:t>Έντυπο ( Πίνακας </a:t>
            </a:r>
            <a:r>
              <a:rPr lang="en-US" sz="1800" dirty="0"/>
              <a:t>IV</a:t>
            </a:r>
            <a:r>
              <a:rPr lang="el-GR" sz="1800" dirty="0"/>
              <a:t>,  ΚΔΠ 138/2016 )συμπληρωμένο </a:t>
            </a:r>
          </a:p>
          <a:p>
            <a:pPr marL="803275" lvl="2" indent="-358775" eaLnBrk="1" hangingPunct="1">
              <a:lnSpc>
                <a:spcPct val="80000"/>
              </a:lnSpc>
              <a:defRPr/>
            </a:pPr>
            <a:r>
              <a:rPr lang="el-GR" sz="1800" dirty="0"/>
              <a:t>Ανάλυση αξίας της αλλαγής που θα γίνει</a:t>
            </a:r>
          </a:p>
          <a:p>
            <a:pPr marL="444500" lvl="2" indent="0" eaLnBrk="1" hangingPunct="1">
              <a:lnSpc>
                <a:spcPct val="80000"/>
              </a:lnSpc>
              <a:buFont typeface="Wingdings 2" pitchFamily="18" charset="2"/>
              <a:buNone/>
              <a:defRPr/>
            </a:pPr>
            <a:endParaRPr lang="el-GR" sz="1800" dirty="0"/>
          </a:p>
          <a:p>
            <a:pPr marL="630238" lvl="1" indent="-444500" eaLnBrk="1" hangingPunct="1">
              <a:lnSpc>
                <a:spcPct val="80000"/>
              </a:lnSpc>
              <a:defRPr/>
            </a:pPr>
            <a:r>
              <a:rPr lang="el-GR" sz="1800" dirty="0"/>
              <a:t>Η έκθεση μελετάται από ΤΕΑΑ και αποφασίζει. Η απόφαση διαβιβάζεται στον  Προϊστάμενο της Υπηρεσίας για επικύρωση ή απόρριψη</a:t>
            </a:r>
          </a:p>
          <a:p>
            <a:pPr marL="831850" lvl="1" indent="-457200" eaLnBrk="1" hangingPunct="1">
              <a:lnSpc>
                <a:spcPct val="80000"/>
              </a:lnSpc>
              <a:defRPr/>
            </a:pPr>
            <a:endParaRPr lang="en-US" sz="2400" dirty="0"/>
          </a:p>
        </p:txBody>
      </p:sp>
      <p:sp>
        <p:nvSpPr>
          <p:cNvPr id="481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031904-EDEB-41C0-95C4-22032FAE532A}" type="slidenum">
              <a:rPr lang="el-GR" smtClean="0"/>
              <a:pPr/>
              <a:t>44</a:t>
            </a:fld>
            <a:endParaRPr lang="el-G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599" y="451512"/>
            <a:ext cx="6347713" cy="1224888"/>
          </a:xfrm>
        </p:spPr>
        <p:txBody>
          <a:bodyPr>
            <a:normAutofit/>
          </a:bodyPr>
          <a:lstStyle/>
          <a:p>
            <a:pPr fontAlgn="auto">
              <a:spcAft>
                <a:spcPts val="0"/>
              </a:spcAft>
              <a:defRPr/>
            </a:pPr>
            <a:r>
              <a:rPr lang="el-GR" sz="3200" dirty="0">
                <a:solidFill>
                  <a:schemeClr val="accent2">
                    <a:lumMod val="50000"/>
                  </a:schemeClr>
                </a:solidFill>
              </a:rPr>
              <a:t>Διαδικασία αλλαγών και απαιτήσεων-3</a:t>
            </a:r>
            <a:endParaRPr lang="en-US" sz="3200" dirty="0">
              <a:solidFill>
                <a:schemeClr val="accent2">
                  <a:lumMod val="50000"/>
                </a:schemeClr>
              </a:solidFill>
            </a:endParaRPr>
          </a:p>
        </p:txBody>
      </p:sp>
      <p:sp>
        <p:nvSpPr>
          <p:cNvPr id="47107" name="Rectangle 3"/>
          <p:cNvSpPr>
            <a:spLocks noGrp="1" noChangeArrowheads="1"/>
          </p:cNvSpPr>
          <p:nvPr>
            <p:ph idx="1"/>
          </p:nvPr>
        </p:nvSpPr>
        <p:spPr>
          <a:xfrm>
            <a:off x="457200" y="1828800"/>
            <a:ext cx="8382000" cy="4572000"/>
          </a:xfrm>
        </p:spPr>
        <p:txBody>
          <a:bodyPr>
            <a:normAutofit fontScale="85000" lnSpcReduction="20000"/>
          </a:bodyPr>
          <a:lstStyle/>
          <a:p>
            <a:pPr marL="0" indent="0" eaLnBrk="1" hangingPunct="1">
              <a:lnSpc>
                <a:spcPct val="80000"/>
              </a:lnSpc>
              <a:buFont typeface="Wingdings 2" pitchFamily="18" charset="2"/>
              <a:buNone/>
              <a:defRPr/>
            </a:pPr>
            <a:r>
              <a:rPr lang="el-GR" sz="2400" dirty="0"/>
              <a:t>Εάν η αξία της προτεινομένης αλλαγής είναι πέραν ορίων</a:t>
            </a:r>
          </a:p>
          <a:p>
            <a:pPr marL="0" indent="0" eaLnBrk="1" hangingPunct="1">
              <a:lnSpc>
                <a:spcPct val="80000"/>
              </a:lnSpc>
              <a:buFont typeface="Wingdings 2" pitchFamily="18" charset="2"/>
              <a:buNone/>
              <a:defRPr/>
            </a:pPr>
            <a:r>
              <a:rPr lang="el-GR" sz="2400" dirty="0"/>
              <a:t>εξουσίας της ΤΕΑΑ/ Προϊστάμενου Υπηρεσίας</a:t>
            </a:r>
          </a:p>
          <a:p>
            <a:pPr marL="0" indent="0" eaLnBrk="1" hangingPunct="1">
              <a:lnSpc>
                <a:spcPct val="80000"/>
              </a:lnSpc>
              <a:buFont typeface="Wingdings 2" pitchFamily="18" charset="2"/>
              <a:buNone/>
              <a:defRPr/>
            </a:pPr>
            <a:r>
              <a:rPr lang="el-GR" sz="2000" dirty="0"/>
              <a:t>Πέραν της διαδικασίας που αναφέρθηκε πιο πάνω,</a:t>
            </a:r>
          </a:p>
          <a:p>
            <a:pPr marL="630238" lvl="1" indent="-444500" eaLnBrk="1" hangingPunct="1">
              <a:lnSpc>
                <a:spcPct val="80000"/>
              </a:lnSpc>
              <a:defRPr/>
            </a:pPr>
            <a:r>
              <a:rPr lang="el-GR" sz="2000" dirty="0"/>
              <a:t>Ο προϊστάμενος της Υπηρεσίας μεριμνά ώστε να διαβιβαστούν στην</a:t>
            </a:r>
          </a:p>
          <a:p>
            <a:pPr marL="185738" lvl="1" indent="0" eaLnBrk="1" hangingPunct="1">
              <a:lnSpc>
                <a:spcPct val="80000"/>
              </a:lnSpc>
              <a:buNone/>
              <a:defRPr/>
            </a:pPr>
            <a:r>
              <a:rPr lang="el-GR" sz="2000" dirty="0"/>
              <a:t> ΚΕΑΑ </a:t>
            </a:r>
          </a:p>
          <a:p>
            <a:pPr marL="912813" lvl="2" indent="-444500" eaLnBrk="1" hangingPunct="1">
              <a:lnSpc>
                <a:spcPct val="80000"/>
              </a:lnSpc>
              <a:defRPr/>
            </a:pPr>
            <a:r>
              <a:rPr lang="el-GR" sz="1800" dirty="0"/>
              <a:t>έκθεση  του Υπ. Συντονιστή</a:t>
            </a:r>
          </a:p>
          <a:p>
            <a:pPr marL="912813" lvl="2" indent="-444500" eaLnBrk="1" hangingPunct="1">
              <a:lnSpc>
                <a:spcPct val="80000"/>
              </a:lnSpc>
              <a:defRPr/>
            </a:pPr>
            <a:r>
              <a:rPr lang="el-GR" sz="1800" dirty="0"/>
              <a:t>Εισήγηση της ΤΕΑΑ</a:t>
            </a:r>
          </a:p>
          <a:p>
            <a:pPr marL="912813" lvl="2" indent="-444500" eaLnBrk="1" hangingPunct="1">
              <a:lnSpc>
                <a:spcPct val="80000"/>
              </a:lnSpc>
              <a:defRPr/>
            </a:pPr>
            <a:r>
              <a:rPr lang="el-GR" sz="1800" dirty="0"/>
              <a:t>Δική του τεκμηρίωση (σε περίπτωση διαφωνίας του με την ΤΕΑΑ)</a:t>
            </a:r>
            <a:endParaRPr lang="el-GR" sz="2000" dirty="0"/>
          </a:p>
          <a:p>
            <a:pPr marL="185738" lvl="1" indent="0" eaLnBrk="1" hangingPunct="1">
              <a:lnSpc>
                <a:spcPct val="80000"/>
              </a:lnSpc>
              <a:buNone/>
              <a:defRPr/>
            </a:pPr>
            <a:r>
              <a:rPr lang="el-GR" sz="2000" b="1" dirty="0"/>
              <a:t>Η ΚΕΑΑ δύναται να</a:t>
            </a:r>
          </a:p>
          <a:p>
            <a:pPr marL="528638" lvl="1" indent="-342900" eaLnBrk="1" hangingPunct="1">
              <a:lnSpc>
                <a:spcPct val="80000"/>
              </a:lnSpc>
              <a:defRPr/>
            </a:pPr>
            <a:r>
              <a:rPr lang="el-GR" sz="2000" dirty="0"/>
              <a:t>Εγκρίνει αλλαγή </a:t>
            </a:r>
          </a:p>
          <a:p>
            <a:pPr marL="528638" lvl="1" indent="-342900" eaLnBrk="1" hangingPunct="1">
              <a:lnSpc>
                <a:spcPct val="80000"/>
              </a:lnSpc>
              <a:defRPr/>
            </a:pPr>
            <a:r>
              <a:rPr lang="el-GR" sz="2000" dirty="0"/>
              <a:t>Δώσει οδηγίες για επανεξέταση</a:t>
            </a:r>
          </a:p>
          <a:p>
            <a:pPr marL="528638" lvl="1" indent="-342900" eaLnBrk="1" hangingPunct="1">
              <a:lnSpc>
                <a:spcPct val="80000"/>
              </a:lnSpc>
              <a:defRPr/>
            </a:pPr>
            <a:r>
              <a:rPr lang="el-GR" sz="2000" dirty="0"/>
              <a:t>Απορρίψει τροποποίηση</a:t>
            </a:r>
          </a:p>
          <a:p>
            <a:pPr marL="185738" lvl="1" indent="0" eaLnBrk="1" hangingPunct="1">
              <a:lnSpc>
                <a:spcPct val="80000"/>
              </a:lnSpc>
              <a:buNone/>
              <a:defRPr/>
            </a:pPr>
            <a:endParaRPr lang="el-GR" sz="2000" dirty="0"/>
          </a:p>
          <a:p>
            <a:pPr marL="185738" lvl="1" indent="0" eaLnBrk="1" hangingPunct="1">
              <a:lnSpc>
                <a:spcPct val="80000"/>
              </a:lnSpc>
              <a:buNone/>
              <a:defRPr/>
            </a:pPr>
            <a:r>
              <a:rPr lang="el-GR" sz="2000" b="1" dirty="0"/>
              <a:t>Για συγκεκριμένο τύπο αλλαγών, οι οποίες είναι καθορισμένες στο</a:t>
            </a:r>
          </a:p>
          <a:p>
            <a:pPr marL="185738" lvl="1" indent="0" eaLnBrk="1" hangingPunct="1">
              <a:lnSpc>
                <a:spcPct val="80000"/>
              </a:lnSpc>
              <a:buNone/>
              <a:defRPr/>
            </a:pPr>
            <a:r>
              <a:rPr lang="el-GR" sz="2000" b="1" dirty="0"/>
              <a:t>ΚΔΠ 138/2016 ΔΕΝ ισχύουν οι πίνακες, αλλά απόφαση λαμβάνει ΠΑΝΤΑ η</a:t>
            </a:r>
          </a:p>
          <a:p>
            <a:pPr marL="185738" lvl="1" indent="0" eaLnBrk="1" hangingPunct="1">
              <a:lnSpc>
                <a:spcPct val="80000"/>
              </a:lnSpc>
              <a:buNone/>
              <a:defRPr/>
            </a:pPr>
            <a:r>
              <a:rPr lang="el-GR" sz="2000" b="1" dirty="0"/>
              <a:t>ΚΕΑΑ.</a:t>
            </a:r>
          </a:p>
          <a:p>
            <a:pPr marL="528638" lvl="1" indent="-342900" eaLnBrk="1" hangingPunct="1">
              <a:lnSpc>
                <a:spcPct val="80000"/>
              </a:lnSpc>
              <a:defRPr/>
            </a:pPr>
            <a:endParaRPr lang="el-GR" sz="2000" dirty="0"/>
          </a:p>
        </p:txBody>
      </p:sp>
      <p:sp>
        <p:nvSpPr>
          <p:cNvPr id="491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AE11FA-F864-4687-99C6-B756AF4A4EE3}" type="slidenum">
              <a:rPr lang="el-GR" smtClean="0"/>
              <a:pPr/>
              <a:t>45</a:t>
            </a:fld>
            <a:endParaRPr lang="el-G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defRPr/>
            </a:pPr>
            <a:r>
              <a:rPr lang="el-GR" sz="3200" dirty="0">
                <a:solidFill>
                  <a:schemeClr val="accent2">
                    <a:lumMod val="50000"/>
                  </a:schemeClr>
                </a:solidFill>
              </a:rPr>
              <a:t>Περίγραμμα διαδικασίας σύναψης Δημοσίων Συμβάσεων-1</a:t>
            </a:r>
          </a:p>
        </p:txBody>
      </p:sp>
      <p:sp>
        <p:nvSpPr>
          <p:cNvPr id="14339" name="Content Placeholder 2"/>
          <p:cNvSpPr>
            <a:spLocks noGrp="1"/>
          </p:cNvSpPr>
          <p:nvPr>
            <p:ph idx="1"/>
          </p:nvPr>
        </p:nvSpPr>
        <p:spPr>
          <a:xfrm>
            <a:off x="457200" y="1447800"/>
            <a:ext cx="8229600" cy="5006975"/>
          </a:xfrm>
        </p:spPr>
        <p:txBody>
          <a:bodyPr>
            <a:normAutofit/>
          </a:bodyPr>
          <a:lstStyle/>
          <a:p>
            <a:pPr marL="65087" indent="0" eaLnBrk="1" hangingPunct="1">
              <a:buFont typeface="Wingdings 2" pitchFamily="18" charset="2"/>
              <a:buNone/>
              <a:defRPr/>
            </a:pPr>
            <a:r>
              <a:rPr lang="el-GR" sz="2000" dirty="0"/>
              <a:t>Πριν την υποβολή προσφορών η Αναθέτουσα Αρχή  </a:t>
            </a:r>
          </a:p>
          <a:p>
            <a:pPr lvl="1" eaLnBrk="1" hangingPunct="1">
              <a:defRPr/>
            </a:pPr>
            <a:r>
              <a:rPr lang="el-GR" sz="2000" dirty="0"/>
              <a:t>αναγνωρίζει την ανάγκη</a:t>
            </a:r>
          </a:p>
          <a:p>
            <a:pPr lvl="1" eaLnBrk="1" hangingPunct="1">
              <a:defRPr/>
            </a:pPr>
            <a:r>
              <a:rPr lang="el-GR" sz="2000" dirty="0"/>
              <a:t>καθορίζει την εκτιμώμενη αξία βάσει κανόνων</a:t>
            </a:r>
          </a:p>
          <a:p>
            <a:pPr lvl="1" eaLnBrk="1" hangingPunct="1">
              <a:defRPr/>
            </a:pPr>
            <a:r>
              <a:rPr lang="el-GR" sz="2000" dirty="0"/>
              <a:t>βεβαιώνει ότι υπάρχουν διαθέσιμες οι αναγκαίες πιστώσεις</a:t>
            </a:r>
          </a:p>
          <a:p>
            <a:pPr lvl="1" eaLnBrk="1" hangingPunct="1">
              <a:defRPr/>
            </a:pPr>
            <a:r>
              <a:rPr lang="el-GR" sz="2000" dirty="0"/>
              <a:t>επιλέγει τη διαδικασία (λαμβάνοντας υπόψη εκτιμώμενη αξία, πολυπλοκότητα, ανταγωνισμό, κλπ)</a:t>
            </a:r>
          </a:p>
          <a:p>
            <a:pPr lvl="1" eaLnBrk="1" hangingPunct="1">
              <a:defRPr/>
            </a:pPr>
            <a:r>
              <a:rPr lang="el-GR" sz="2000" dirty="0"/>
              <a:t>ετοιμάζει τα έγγραφα του διαγωνισμού </a:t>
            </a:r>
          </a:p>
          <a:p>
            <a:pPr lvl="1" eaLnBrk="1" hangingPunct="1">
              <a:defRPr/>
            </a:pPr>
            <a:r>
              <a:rPr lang="el-GR" sz="2000" dirty="0"/>
              <a:t>ορίζει ημερομηνία υποβολής σύμφωνα με τους κανόνες</a:t>
            </a:r>
            <a:endParaRPr lang="en-US" sz="2000" dirty="0"/>
          </a:p>
          <a:p>
            <a:pPr lvl="1" eaLnBrk="1" hangingPunct="1">
              <a:defRPr/>
            </a:pPr>
            <a:r>
              <a:rPr lang="el-GR" sz="2000" dirty="0"/>
              <a:t>δημοσιεύει το διαγωνισμό ανάλογα με τους κανόνες δημοσίευσης </a:t>
            </a:r>
          </a:p>
          <a:p>
            <a:pPr lvl="1" eaLnBrk="1" hangingPunct="1">
              <a:defRPr/>
            </a:pPr>
            <a:r>
              <a:rPr lang="el-GR" sz="2000" dirty="0"/>
              <a:t>απαντά τυχόν ερωτήσεις από τους ενδιαφερόμενους ΟΦ (ίση μεταχείριση – διαφάνεια)</a:t>
            </a:r>
          </a:p>
          <a:p>
            <a:pPr>
              <a:defRPr/>
            </a:pPr>
            <a:endParaRPr lang="el-GR" dirty="0"/>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F3E363-60B7-4ABD-B9D4-06E728B21795}" type="slidenum">
              <a:rPr lang="el-GR" smtClean="0"/>
              <a:pPr/>
              <a:t>46</a:t>
            </a:fld>
            <a:endParaRPr lang="el-G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04106"/>
          </a:xfrm>
        </p:spPr>
        <p:txBody>
          <a:bodyPr/>
          <a:lstStyle/>
          <a:p>
            <a:pPr>
              <a:defRPr/>
            </a:pPr>
            <a:r>
              <a:rPr lang="el-GR" sz="3200" dirty="0">
                <a:solidFill>
                  <a:schemeClr val="accent2">
                    <a:lumMod val="50000"/>
                  </a:schemeClr>
                </a:solidFill>
              </a:rPr>
              <a:t>Περίγραμμα διαδικασίας σύναψης Δημοσίων Συμβάσεων</a:t>
            </a:r>
            <a:r>
              <a:rPr lang="en-US" sz="3200" dirty="0">
                <a:solidFill>
                  <a:schemeClr val="accent2">
                    <a:lumMod val="50000"/>
                  </a:schemeClr>
                </a:solidFill>
              </a:rPr>
              <a:t> </a:t>
            </a:r>
            <a:r>
              <a:rPr lang="el-GR" sz="3200" dirty="0">
                <a:solidFill>
                  <a:schemeClr val="accent2">
                    <a:lumMod val="50000"/>
                  </a:schemeClr>
                </a:solidFill>
              </a:rPr>
              <a:t>-2</a:t>
            </a:r>
          </a:p>
        </p:txBody>
      </p:sp>
      <p:sp>
        <p:nvSpPr>
          <p:cNvPr id="15363" name="Content Placeholder 2"/>
          <p:cNvSpPr>
            <a:spLocks noGrp="1"/>
          </p:cNvSpPr>
          <p:nvPr>
            <p:ph idx="1"/>
          </p:nvPr>
        </p:nvSpPr>
        <p:spPr>
          <a:xfrm>
            <a:off x="457200" y="1219200"/>
            <a:ext cx="8229600" cy="5235575"/>
          </a:xfrm>
        </p:spPr>
        <p:txBody>
          <a:bodyPr>
            <a:normAutofit lnSpcReduction="10000"/>
          </a:bodyPr>
          <a:lstStyle/>
          <a:p>
            <a:pPr marL="65087" indent="0" eaLnBrk="1" hangingPunct="1">
              <a:buFont typeface="Wingdings 2" pitchFamily="18" charset="2"/>
              <a:buNone/>
              <a:defRPr/>
            </a:pPr>
            <a:r>
              <a:rPr lang="el-GR" sz="2000" dirty="0"/>
              <a:t>Μέτα την υποβολή προσφορών</a:t>
            </a:r>
          </a:p>
          <a:p>
            <a:pPr eaLnBrk="1" hangingPunct="1">
              <a:defRPr/>
            </a:pPr>
            <a:r>
              <a:rPr lang="el-GR" sz="2000" dirty="0"/>
              <a:t>Υποβάλλονται οι προσφορές στο ηλεκτρονικό σύστημα </a:t>
            </a:r>
            <a:endParaRPr lang="en-GB" sz="2000" dirty="0"/>
          </a:p>
          <a:p>
            <a:pPr eaLnBrk="1" hangingPunct="1">
              <a:defRPr/>
            </a:pPr>
            <a:r>
              <a:rPr lang="en-GB" sz="2000" dirty="0"/>
              <a:t>A</a:t>
            </a:r>
            <a:r>
              <a:rPr lang="el-GR" sz="2000" dirty="0" err="1"/>
              <a:t>νοίγονται</a:t>
            </a:r>
            <a:r>
              <a:rPr lang="el-GR" sz="2000" dirty="0"/>
              <a:t> οι προσφορές στην καθορισμένη ημερομηνία και ώρα λήξης της προθεσμίας υποβολή τους από τα δύο εξουσιοδοτημένα άτομα</a:t>
            </a:r>
          </a:p>
          <a:p>
            <a:pPr eaLnBrk="1" hangingPunct="1">
              <a:defRPr/>
            </a:pPr>
            <a:r>
              <a:rPr lang="el-GR" sz="2000" dirty="0"/>
              <a:t>Αξιολογούνται οι υποβληθείσες προσφορές σύμφωνα με τα έγγραφα διαγωνισμού από Επιτροπή Αξιολόγησης και η σύμβαση ανατίθεται από τα αρμόδια όργανα ανάθεσης</a:t>
            </a:r>
          </a:p>
          <a:p>
            <a:pPr eaLnBrk="1" hangingPunct="1">
              <a:defRPr/>
            </a:pPr>
            <a:r>
              <a:rPr lang="el-GR" sz="2000" dirty="0"/>
              <a:t>Ενημερώνονται οι αποτυχόντες προσφέροντες και</a:t>
            </a:r>
            <a:r>
              <a:rPr lang="en-GB" sz="2000" dirty="0"/>
              <a:t> </a:t>
            </a:r>
            <a:r>
              <a:rPr lang="el-GR" sz="2000" dirty="0"/>
              <a:t>ο επιτυχών</a:t>
            </a:r>
          </a:p>
          <a:p>
            <a:pPr eaLnBrk="1" hangingPunct="1">
              <a:defRPr/>
            </a:pPr>
            <a:r>
              <a:rPr lang="el-GR" sz="2000" dirty="0"/>
              <a:t>Αφήνεται η προθεσμία στους αποτυχόντες για άσκηση προσφυγής στην Αναθεωρητική Αρχή Προσφορών</a:t>
            </a:r>
          </a:p>
          <a:p>
            <a:pPr eaLnBrk="1" hangingPunct="1">
              <a:defRPr/>
            </a:pPr>
            <a:r>
              <a:rPr lang="el-GR" sz="2000" dirty="0"/>
              <a:t>Ενημερώνεται ο επιτυχών για οριστική ανάθεση και καλείται να υπογράψει τη σύμβαση </a:t>
            </a:r>
          </a:p>
          <a:p>
            <a:pPr eaLnBrk="1" hangingPunct="1">
              <a:defRPr/>
            </a:pPr>
            <a:r>
              <a:rPr lang="el-GR" sz="2000" dirty="0"/>
              <a:t>Δημοσίευση προκήρυξης ανάθεσης σύμβασης</a:t>
            </a:r>
          </a:p>
          <a:p>
            <a:pPr>
              <a:defRPr/>
            </a:pPr>
            <a:endParaRPr lang="el-GR" dirty="0"/>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DCAE2F-201F-4EF7-9050-C78C458AEB1C}" type="slidenum">
              <a:rPr lang="el-GR" smtClean="0"/>
              <a:pPr/>
              <a:t>47</a:t>
            </a:fld>
            <a:endParaRPr 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85725" indent="-85725" eaLnBrk="1" fontAlgn="auto" hangingPunct="1">
              <a:spcAft>
                <a:spcPts val="0"/>
              </a:spcAft>
              <a:defRPr/>
            </a:pPr>
            <a:r>
              <a:rPr lang="el-GR" dirty="0">
                <a:solidFill>
                  <a:schemeClr val="accent1">
                    <a:tint val="83000"/>
                    <a:satMod val="150000"/>
                  </a:schemeClr>
                </a:solidFill>
              </a:rPr>
              <a:t> </a:t>
            </a:r>
            <a:r>
              <a:rPr lang="el-GR" sz="3200" dirty="0">
                <a:solidFill>
                  <a:schemeClr val="accent2">
                    <a:lumMod val="50000"/>
                  </a:schemeClr>
                </a:solidFill>
              </a:rPr>
              <a:t>Επιπρόσθετα…</a:t>
            </a:r>
            <a:br>
              <a:rPr lang="el-GR" sz="3200" dirty="0">
                <a:solidFill>
                  <a:schemeClr val="accent2">
                    <a:lumMod val="50000"/>
                  </a:schemeClr>
                </a:solidFill>
              </a:rPr>
            </a:br>
            <a:endParaRPr lang="en-US" sz="3200" dirty="0">
              <a:solidFill>
                <a:schemeClr val="accent2">
                  <a:lumMod val="50000"/>
                </a:schemeClr>
              </a:solidFill>
            </a:endParaRPr>
          </a:p>
        </p:txBody>
      </p:sp>
      <p:sp>
        <p:nvSpPr>
          <p:cNvPr id="13315" name="Rectangle 3"/>
          <p:cNvSpPr>
            <a:spLocks noGrp="1" noChangeArrowheads="1"/>
          </p:cNvSpPr>
          <p:nvPr>
            <p:ph idx="1"/>
          </p:nvPr>
        </p:nvSpPr>
        <p:spPr>
          <a:xfrm>
            <a:off x="457200" y="1219200"/>
            <a:ext cx="8229600" cy="5235575"/>
          </a:xfrm>
        </p:spPr>
        <p:txBody>
          <a:bodyPr rtlCol="0">
            <a:normAutofit/>
          </a:bodyPr>
          <a:lstStyle/>
          <a:p>
            <a:pPr marL="457200" indent="-457200" eaLnBrk="1" fontAlgn="auto" hangingPunct="1">
              <a:spcAft>
                <a:spcPts val="0"/>
              </a:spcAft>
              <a:defRPr/>
            </a:pPr>
            <a:r>
              <a:rPr lang="el-GR" dirty="0"/>
              <a:t>Εργαλεία/ μέθοδοι</a:t>
            </a:r>
          </a:p>
          <a:p>
            <a:pPr marL="831850" lvl="1" indent="-457200" eaLnBrk="1" fontAlgn="auto" hangingPunct="1">
              <a:spcAft>
                <a:spcPts val="0"/>
              </a:spcAft>
              <a:defRPr/>
            </a:pPr>
            <a:r>
              <a:rPr lang="el-GR" dirty="0"/>
              <a:t>Συμφωνίες πλαίσιο </a:t>
            </a:r>
          </a:p>
          <a:p>
            <a:pPr marL="831850" lvl="1" indent="-457200" eaLnBrk="1" fontAlgn="auto" hangingPunct="1">
              <a:spcAft>
                <a:spcPts val="0"/>
              </a:spcAft>
              <a:defRPr/>
            </a:pPr>
            <a:r>
              <a:rPr lang="el-GR" dirty="0"/>
              <a:t>Ηλεκτρονικός πλειστηριασμός</a:t>
            </a:r>
          </a:p>
          <a:p>
            <a:pPr marL="274320" indent="-274320" eaLnBrk="1" fontAlgn="auto" hangingPunct="1">
              <a:spcAft>
                <a:spcPts val="0"/>
              </a:spcAft>
              <a:buFont typeface="Wingdings" pitchFamily="2" charset="2"/>
              <a:buNone/>
              <a:defRPr/>
            </a:pPr>
            <a:endParaRPr lang="el-GR" dirty="0"/>
          </a:p>
          <a:p>
            <a:pPr marL="274320" indent="-274320" eaLnBrk="1" fontAlgn="auto" hangingPunct="1">
              <a:spcAft>
                <a:spcPts val="0"/>
              </a:spcAft>
              <a:buFont typeface="Wingdings" pitchFamily="2" charset="2"/>
              <a:buNone/>
              <a:defRPr/>
            </a:pPr>
            <a:endParaRPr lang="en-US" dirty="0"/>
          </a:p>
        </p:txBody>
      </p:sp>
      <p:sp>
        <p:nvSpPr>
          <p:cNvPr id="522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676EAB-8B37-43A1-AFCB-2E7FF4D87448}" type="slidenum">
              <a:rPr lang="el-GR" smtClean="0"/>
              <a:pPr/>
              <a:t>48</a:t>
            </a:fld>
            <a:endParaRPr lang="el-G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077200" cy="792162"/>
          </a:xfrm>
        </p:spPr>
        <p:txBody>
          <a:bodyPr>
            <a:normAutofit/>
          </a:bodyPr>
          <a:lstStyle/>
          <a:p>
            <a:pPr fontAlgn="auto">
              <a:spcAft>
                <a:spcPts val="0"/>
              </a:spcAft>
              <a:defRPr/>
            </a:pPr>
            <a:r>
              <a:rPr lang="el-GR" sz="3200" dirty="0">
                <a:solidFill>
                  <a:schemeClr val="accent2">
                    <a:lumMod val="50000"/>
                  </a:schemeClr>
                </a:solidFill>
              </a:rPr>
              <a:t>Συμφωνίες πλαίσιο -1  </a:t>
            </a:r>
          </a:p>
        </p:txBody>
      </p:sp>
      <p:sp>
        <p:nvSpPr>
          <p:cNvPr id="26627" name="Content Placeholder 2"/>
          <p:cNvSpPr>
            <a:spLocks noGrp="1"/>
          </p:cNvSpPr>
          <p:nvPr>
            <p:ph idx="1"/>
          </p:nvPr>
        </p:nvSpPr>
        <p:spPr>
          <a:xfrm>
            <a:off x="457200" y="1219200"/>
            <a:ext cx="8305800" cy="5181600"/>
          </a:xfrm>
        </p:spPr>
        <p:txBody>
          <a:bodyPr/>
          <a:lstStyle/>
          <a:p>
            <a:pPr eaLnBrk="1" hangingPunct="1">
              <a:defRPr/>
            </a:pPr>
            <a:r>
              <a:rPr lang="el-GR" sz="2800" dirty="0"/>
              <a:t>Ορισμός-άρθρο 2 Ερμηνείες</a:t>
            </a:r>
          </a:p>
          <a:p>
            <a:pPr marL="358775" lvl="1" indent="0" algn="just" eaLnBrk="1" hangingPunct="1">
              <a:buFont typeface="Verdana" pitchFamily="34" charset="0"/>
              <a:buNone/>
              <a:defRPr/>
            </a:pPr>
            <a:r>
              <a:rPr lang="el-GR" sz="2000" dirty="0"/>
              <a:t>Συμφωνία που συνάπτεται μεταξύ μιας ή περισσότερων ΑΑ και ενός ή περισσοτέρων ΟΦ, η οποία αποσκοπεί στον καθορισμό των όρων που διέπουν τις συμβάσεις που πρόκειται να συναφθούν  κατά τη διάρκεια συγκεκριμένης περιόδου, ιδίως όσον αφορά τις τιμές και, ενδεχομένως τις προβλεπόμενες ποσότητες</a:t>
            </a:r>
          </a:p>
          <a:p>
            <a:pPr marL="358775" lvl="1" indent="0" algn="just" eaLnBrk="1" hangingPunct="1">
              <a:buFont typeface="Verdana" pitchFamily="34" charset="0"/>
              <a:buNone/>
              <a:defRPr/>
            </a:pPr>
            <a:endParaRPr lang="el-GR" sz="2000" dirty="0"/>
          </a:p>
          <a:p>
            <a:pPr eaLnBrk="1" hangingPunct="1">
              <a:defRPr/>
            </a:pPr>
            <a:r>
              <a:rPr lang="el-GR" sz="2000" dirty="0"/>
              <a:t>Συντονιστική Αρχή: Γενικό Λογιστήριο</a:t>
            </a:r>
          </a:p>
          <a:p>
            <a:pPr eaLnBrk="1" hangingPunct="1">
              <a:defRPr/>
            </a:pPr>
            <a:r>
              <a:rPr lang="el-GR" sz="2000" dirty="0"/>
              <a:t>Συνεταιριστικές Αγορές- συνεργασία πολλών ΑΑ</a:t>
            </a:r>
          </a:p>
          <a:p>
            <a:pPr eaLnBrk="1" hangingPunct="1">
              <a:defRPr/>
            </a:pPr>
            <a:r>
              <a:rPr lang="el-GR" sz="2000" dirty="0"/>
              <a:t>Για ευρείας χρήσεως προϊόντα ή υπηρεσίες </a:t>
            </a:r>
          </a:p>
          <a:p>
            <a:pPr algn="just" eaLnBrk="1" hangingPunct="1">
              <a:defRPr/>
            </a:pPr>
            <a:r>
              <a:rPr lang="el-GR" sz="2000" dirty="0"/>
              <a:t>Καθορίζεται το πλαίσιο μέσα στο οποίο θα γίνονται οι αγορές από τους χρήστες/ αγοραστές  (ΑΑ)</a:t>
            </a:r>
          </a:p>
          <a:p>
            <a:pPr marL="448056" indent="-384048" eaLnBrk="1" fontAlgn="auto" hangingPunct="1">
              <a:spcAft>
                <a:spcPts val="0"/>
              </a:spcAft>
              <a:buFont typeface="Wingdings 2"/>
              <a:buChar char=""/>
              <a:defRPr/>
            </a:pPr>
            <a:endParaRPr lang="el-GR" sz="2800" dirty="0"/>
          </a:p>
          <a:p>
            <a:pPr eaLnBrk="1" hangingPunct="1">
              <a:defRPr/>
            </a:pPr>
            <a:endParaRPr lang="el-GR" sz="2400" dirty="0"/>
          </a:p>
          <a:p>
            <a:pPr eaLnBrk="1" hangingPunct="1">
              <a:defRPr/>
            </a:pPr>
            <a:endParaRPr lang="el-GR" dirty="0"/>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85A9C2-7B36-46F5-A711-BE2F24698903}" type="slidenum">
              <a:rPr lang="el-GR" smtClean="0"/>
              <a:pPr/>
              <a:t>49</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67494"/>
            <a:ext cx="8610600" cy="1180306"/>
          </a:xfrm>
        </p:spPr>
        <p:txBody>
          <a:bodyPr/>
          <a:lstStyle/>
          <a:p>
            <a:pPr indent="-298450" eaLnBrk="1" fontAlgn="auto" hangingPunct="1">
              <a:spcAft>
                <a:spcPts val="0"/>
              </a:spcAft>
              <a:defRPr/>
            </a:pPr>
            <a:r>
              <a:rPr lang="el-GR" dirty="0">
                <a:solidFill>
                  <a:schemeClr val="accent2">
                    <a:lumMod val="50000"/>
                  </a:schemeClr>
                </a:solidFill>
              </a:rPr>
              <a:t>Αναθέτουσες Αρχές-1</a:t>
            </a:r>
          </a:p>
        </p:txBody>
      </p:sp>
      <p:sp>
        <p:nvSpPr>
          <p:cNvPr id="3" name="Content Placeholder 2"/>
          <p:cNvSpPr>
            <a:spLocks noGrp="1"/>
          </p:cNvSpPr>
          <p:nvPr>
            <p:ph idx="1"/>
          </p:nvPr>
        </p:nvSpPr>
        <p:spPr>
          <a:xfrm>
            <a:off x="228600" y="1371600"/>
            <a:ext cx="8763000" cy="5083175"/>
          </a:xfrm>
        </p:spPr>
        <p:txBody>
          <a:bodyPr rtlCol="0">
            <a:normAutofit/>
          </a:bodyPr>
          <a:lstStyle/>
          <a:p>
            <a:pPr marL="457200" indent="-457200" eaLnBrk="1" fontAlgn="auto" hangingPunct="1">
              <a:spcAft>
                <a:spcPts val="0"/>
              </a:spcAft>
              <a:defRPr/>
            </a:pPr>
            <a:r>
              <a:rPr lang="el-GR" sz="2800" dirty="0"/>
              <a:t>Διεκπεραιώνουν διαδικασίες δημοσίων συμβάσεων </a:t>
            </a:r>
          </a:p>
          <a:p>
            <a:pPr marL="822960" lvl="1" eaLnBrk="1" fontAlgn="auto" hangingPunct="1">
              <a:spcAft>
                <a:spcPts val="0"/>
              </a:spcAft>
              <a:buFont typeface="Wingdings" pitchFamily="2" charset="2"/>
              <a:buChar char="§"/>
              <a:defRPr/>
            </a:pPr>
            <a:r>
              <a:rPr lang="el-GR" sz="2400" dirty="0"/>
              <a:t>Έργα </a:t>
            </a:r>
          </a:p>
          <a:p>
            <a:pPr marL="822960" lvl="1" eaLnBrk="1" fontAlgn="auto" hangingPunct="1">
              <a:spcAft>
                <a:spcPts val="0"/>
              </a:spcAft>
              <a:buFont typeface="Wingdings" pitchFamily="2" charset="2"/>
              <a:buChar char="§"/>
              <a:defRPr/>
            </a:pPr>
            <a:r>
              <a:rPr lang="el-GR" sz="2400" dirty="0"/>
              <a:t>Προμήθειες</a:t>
            </a:r>
          </a:p>
          <a:p>
            <a:pPr marL="822960" lvl="1" eaLnBrk="1" fontAlgn="auto" hangingPunct="1">
              <a:spcAft>
                <a:spcPts val="0"/>
              </a:spcAft>
              <a:buFont typeface="Wingdings" pitchFamily="2" charset="2"/>
              <a:buChar char="§"/>
              <a:defRPr/>
            </a:pPr>
            <a:r>
              <a:rPr lang="el-GR" sz="2400" dirty="0"/>
              <a:t>Υπηρεσίες</a:t>
            </a:r>
          </a:p>
          <a:p>
            <a:pPr marL="457200" indent="-457200" eaLnBrk="1" fontAlgn="auto" hangingPunct="1">
              <a:spcAft>
                <a:spcPts val="0"/>
              </a:spcAft>
              <a:defRPr/>
            </a:pPr>
            <a:r>
              <a:rPr lang="el-GR" sz="2800" dirty="0"/>
              <a:t>Αναθέτουν στον επιτυχόντα οικονομικό Φορέα (ΟΦ)</a:t>
            </a:r>
            <a:endParaRPr lang="el-GR" sz="2400" dirty="0"/>
          </a:p>
          <a:p>
            <a:pPr marL="457200" indent="-457200" eaLnBrk="1" fontAlgn="auto" hangingPunct="1">
              <a:spcAft>
                <a:spcPts val="0"/>
              </a:spcAft>
              <a:defRPr/>
            </a:pPr>
            <a:r>
              <a:rPr lang="el-GR" sz="2800" dirty="0"/>
              <a:t>Βασικές Αρχές των Δημοσίων Συμβάσεων</a:t>
            </a:r>
          </a:p>
          <a:p>
            <a:pPr marL="457200" indent="-457200" eaLnBrk="1" fontAlgn="auto" hangingPunct="1">
              <a:spcAft>
                <a:spcPts val="0"/>
              </a:spcAft>
              <a:defRPr/>
            </a:pPr>
            <a:r>
              <a:rPr lang="el-GR" sz="2800" dirty="0"/>
              <a:t>Νομοθετικό Πλαίσιο περί Δημοσίων Συμβάσεων </a:t>
            </a:r>
          </a:p>
          <a:p>
            <a:pPr marL="457200" lvl="1" indent="0" eaLnBrk="1" fontAlgn="auto" hangingPunct="1">
              <a:spcAft>
                <a:spcPts val="0"/>
              </a:spcAft>
              <a:buFont typeface="Arial" pitchFamily="34" charset="0"/>
              <a:buNone/>
              <a:defRPr/>
            </a:pPr>
            <a:endParaRPr lang="el-GR" sz="2400" dirty="0"/>
          </a:p>
          <a:p>
            <a:pPr marL="457200" lvl="1" indent="0" eaLnBrk="1" fontAlgn="auto" hangingPunct="1">
              <a:spcAft>
                <a:spcPts val="0"/>
              </a:spcAft>
              <a:buFont typeface="Arial" pitchFamily="34" charset="0"/>
              <a:buNone/>
              <a:defRPr/>
            </a:pPr>
            <a:endParaRPr lang="el-GR" sz="2400" dirty="0"/>
          </a:p>
          <a:p>
            <a:pPr marL="274320" indent="-274320" eaLnBrk="1" fontAlgn="auto" hangingPunct="1">
              <a:spcAft>
                <a:spcPts val="0"/>
              </a:spcAft>
              <a:buFont typeface="Arial" pitchFamily="34" charset="0"/>
              <a:buChar char="•"/>
              <a:defRPr/>
            </a:pPr>
            <a:endParaRPr lang="el-GR" dirty="0"/>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866ED6-9E60-4270-BC25-A1F8D7ED4824}" type="slidenum">
              <a:rPr lang="el-GR" smtClean="0"/>
              <a:pPr/>
              <a:t>5</a:t>
            </a:fld>
            <a:endParaRPr lang="el-GR"/>
          </a:p>
        </p:txBody>
      </p:sp>
      <p:sp>
        <p:nvSpPr>
          <p:cNvPr id="4" name="Right Bracket 3"/>
          <p:cNvSpPr/>
          <p:nvPr/>
        </p:nvSpPr>
        <p:spPr>
          <a:xfrm>
            <a:off x="2895600" y="2057400"/>
            <a:ext cx="228600" cy="1371600"/>
          </a:xfrm>
          <a:prstGeom prst="rightBracket">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5" name="Rectangle 4"/>
          <p:cNvSpPr/>
          <p:nvPr/>
        </p:nvSpPr>
        <p:spPr>
          <a:xfrm>
            <a:off x="3200400" y="2438400"/>
            <a:ext cx="2286000" cy="4191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solidFill>
                  <a:schemeClr val="tx1"/>
                </a:solidFill>
              </a:rPr>
              <a:t>Αντικείμενα συμβάσεων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l-GR" sz="3200" dirty="0">
                <a:solidFill>
                  <a:schemeClr val="accent2">
                    <a:lumMod val="50000"/>
                  </a:schemeClr>
                </a:solidFill>
              </a:rPr>
              <a:t>Συμφωνίες πλαίσιο -2 </a:t>
            </a:r>
          </a:p>
        </p:txBody>
      </p:sp>
      <p:sp>
        <p:nvSpPr>
          <p:cNvPr id="54275" name="Content Placeholder 2"/>
          <p:cNvSpPr>
            <a:spLocks noGrp="1"/>
          </p:cNvSpPr>
          <p:nvPr>
            <p:ph idx="1"/>
          </p:nvPr>
        </p:nvSpPr>
        <p:spPr>
          <a:xfrm>
            <a:off x="457200" y="1447800"/>
            <a:ext cx="8229600" cy="5006975"/>
          </a:xfrm>
        </p:spPr>
        <p:txBody>
          <a:bodyPr>
            <a:normAutofit lnSpcReduction="10000"/>
          </a:bodyPr>
          <a:lstStyle/>
          <a:p>
            <a:r>
              <a:rPr lang="el-GR" sz="2000" dirty="0"/>
              <a:t>Δεν υπάρχει δέσμευση αγοράς - Μόνο Ενδεικτικές ποσότητες δίνονται</a:t>
            </a:r>
          </a:p>
          <a:p>
            <a:r>
              <a:rPr lang="el-GR" sz="2000" dirty="0"/>
              <a:t>Χρήστες/ Αγοραστές : η πλειοψηφία του Δημόσιου και Ευρύτερου Δημόσιου Τομέα (Δ&amp;ΕΔΤ) , δεδομένου ότι έχουν δηλωθεί εξαρχής </a:t>
            </a:r>
          </a:p>
          <a:p>
            <a:r>
              <a:rPr lang="el-GR" sz="2000" dirty="0"/>
              <a:t>Καθορισμένη διάρκεια ΣΠ (μέγιστο 4 χρόνια) </a:t>
            </a:r>
          </a:p>
          <a:p>
            <a:r>
              <a:rPr lang="el-GR" sz="2000" dirty="0"/>
              <a:t>Διαγωνισμοί διενεργούνται από Συντονιστική Αρχή</a:t>
            </a:r>
          </a:p>
          <a:p>
            <a:r>
              <a:rPr lang="el-GR" sz="2000" dirty="0"/>
              <a:t>Ακολουθούνται οι συνήθεις διαδικασίες προσφορών (συνήθως ανοικτή διαδικασία)</a:t>
            </a:r>
          </a:p>
          <a:p>
            <a:pPr marL="447675" lvl="1" indent="-382588">
              <a:buSzPct val="80000"/>
              <a:buFont typeface="Wingdings 2" pitchFamily="18" charset="2"/>
              <a:buChar char=""/>
            </a:pPr>
            <a:r>
              <a:rPr lang="el-GR" sz="2000" dirty="0"/>
              <a:t>Ευελιξία κατά το σχεδιασμό της συμφωνίας, αλλά σαφής καθορισμός διαδικασίας (ένας ή περισσότεροι συμμετέχοντες, δυνατότητα </a:t>
            </a:r>
            <a:r>
              <a:rPr lang="en-US" sz="2000" dirty="0"/>
              <a:t>mini </a:t>
            </a:r>
            <a:r>
              <a:rPr lang="el-GR" sz="2000" dirty="0"/>
              <a:t>διαγωνισμού ή όχι κλπ)</a:t>
            </a:r>
          </a:p>
          <a:p>
            <a:pPr marL="447675" lvl="1" indent="-382588">
              <a:buSzPct val="80000"/>
              <a:buFont typeface="Wingdings 2" pitchFamily="18" charset="2"/>
              <a:buChar char=""/>
            </a:pPr>
            <a:r>
              <a:rPr lang="el-GR" sz="2000" dirty="0"/>
              <a:t> Οι συμβάσεις ανατίθενται με βάση τους όρους της ΣΠ </a:t>
            </a:r>
          </a:p>
          <a:p>
            <a:pPr marL="447675" lvl="1" indent="-382588">
              <a:buSzPct val="80000"/>
              <a:buFont typeface="Wingdings 2" pitchFamily="18" charset="2"/>
              <a:buChar char=""/>
            </a:pPr>
            <a:r>
              <a:rPr lang="el-GR" sz="2000" dirty="0"/>
              <a:t>Δεν δύνανται οι ΣΠ να χρησιμοποιούνται καταχρηστικά με τρόπο που περιορίζει ανταγωνισμό</a:t>
            </a:r>
          </a:p>
          <a:p>
            <a:pPr marL="447675" lvl="1" indent="-382588" eaLnBrk="1" hangingPunct="1">
              <a:buSzPct val="80000"/>
              <a:buFont typeface="Wingdings 2" pitchFamily="18" charset="2"/>
              <a:buChar char=""/>
            </a:pPr>
            <a:endParaRPr lang="el-GR" sz="2400" dirty="0"/>
          </a:p>
          <a:p>
            <a:pPr eaLnBrk="1" hangingPunct="1"/>
            <a:endParaRPr lang="el-GR" sz="2600" dirty="0"/>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711CE7-82DD-44C5-A974-0B1F232973FA}" type="slidenum">
              <a:rPr lang="el-GR" smtClean="0"/>
              <a:pPr/>
              <a:t>50</a:t>
            </a:fld>
            <a:endParaRPr 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8289"/>
            <a:ext cx="8839200" cy="1103312"/>
          </a:xfrm>
        </p:spPr>
        <p:txBody>
          <a:bodyPr>
            <a:normAutofit/>
          </a:bodyPr>
          <a:lstStyle/>
          <a:p>
            <a:pPr>
              <a:defRPr/>
            </a:pPr>
            <a:r>
              <a:rPr lang="el-GR" sz="3200" dirty="0">
                <a:solidFill>
                  <a:schemeClr val="accent2">
                    <a:lumMod val="50000"/>
                  </a:schemeClr>
                </a:solidFill>
              </a:rPr>
              <a:t>Συμφωνίες πλαίσιο-αποτελεσματική εφαρμογή</a:t>
            </a:r>
          </a:p>
        </p:txBody>
      </p:sp>
      <p:sp>
        <p:nvSpPr>
          <p:cNvPr id="57347" name="Content Placeholder 2"/>
          <p:cNvSpPr>
            <a:spLocks noGrp="1"/>
          </p:cNvSpPr>
          <p:nvPr>
            <p:ph idx="1"/>
          </p:nvPr>
        </p:nvSpPr>
        <p:spPr>
          <a:xfrm>
            <a:off x="304800" y="1371600"/>
            <a:ext cx="8610600" cy="5029200"/>
          </a:xfrm>
        </p:spPr>
        <p:txBody>
          <a:bodyPr/>
          <a:lstStyle/>
          <a:p>
            <a:pPr>
              <a:buClr>
                <a:srgbClr val="FF388C"/>
              </a:buClr>
            </a:pPr>
            <a:endParaRPr lang="el-GR" sz="1800" dirty="0"/>
          </a:p>
          <a:p>
            <a:r>
              <a:rPr lang="el-GR" sz="2400" dirty="0"/>
              <a:t>Επαναλαμβανόμενες αγορές ( πχ αναλώσιμα νοσοκομείου, καθαριστικά, τρόφιμα κλπ)</a:t>
            </a:r>
          </a:p>
          <a:p>
            <a:pPr marL="65087" indent="0">
              <a:buNone/>
            </a:pPr>
            <a:endParaRPr lang="el-GR" sz="2400" dirty="0"/>
          </a:p>
          <a:p>
            <a:r>
              <a:rPr lang="el-GR" sz="2400" dirty="0"/>
              <a:t>Για προϊόντα κοινής χρήσης από πολλές Αναθέτουσες αρχές ( </a:t>
            </a:r>
            <a:r>
              <a:rPr lang="el-GR" sz="2400" dirty="0" err="1"/>
              <a:t>π.χ</a:t>
            </a:r>
            <a:r>
              <a:rPr lang="el-GR" sz="2400" dirty="0"/>
              <a:t> ηλεκτρονικοί Υπολογιστές εκτυπωτές κλπ)</a:t>
            </a:r>
          </a:p>
          <a:p>
            <a:pPr marL="65087" indent="0">
              <a:buNone/>
            </a:pPr>
            <a:endParaRPr lang="el-GR" sz="2400" dirty="0"/>
          </a:p>
          <a:p>
            <a:r>
              <a:rPr lang="el-GR" sz="2400" dirty="0"/>
              <a:t>Η φύση του προϊόντος είναι τέτοια, που η τιμή ρυθμίζεται από την αγορά (</a:t>
            </a:r>
            <a:r>
              <a:rPr lang="el-GR" sz="2400" dirty="0" err="1"/>
              <a:t>π.χ</a:t>
            </a:r>
            <a:r>
              <a:rPr lang="el-GR" sz="2400" dirty="0"/>
              <a:t> πετρέλαιο, σίδερο)</a:t>
            </a:r>
          </a:p>
          <a:p>
            <a:pPr marL="65087" indent="0">
              <a:buNone/>
            </a:pPr>
            <a:endParaRPr lang="el-GR" dirty="0"/>
          </a:p>
          <a:p>
            <a:endParaRPr lang="el-GR" dirty="0"/>
          </a:p>
          <a:p>
            <a:endParaRPr lang="el-GR" dirty="0"/>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3B02D0-ED40-4A09-9CA1-51D2125437D7}" type="slidenum">
              <a:rPr lang="el-GR" smtClean="0"/>
              <a:pPr/>
              <a:t>51</a:t>
            </a:fld>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267494"/>
            <a:ext cx="8839200" cy="1104106"/>
          </a:xfrm>
        </p:spPr>
        <p:txBody>
          <a:bodyPr>
            <a:normAutofit/>
          </a:bodyPr>
          <a:lstStyle/>
          <a:p>
            <a:pPr eaLnBrk="1" fontAlgn="auto" hangingPunct="1">
              <a:spcAft>
                <a:spcPts val="0"/>
              </a:spcAft>
              <a:defRPr/>
            </a:pPr>
            <a:r>
              <a:rPr lang="el-GR" sz="3200" dirty="0">
                <a:solidFill>
                  <a:schemeClr val="accent2">
                    <a:lumMod val="50000"/>
                  </a:schemeClr>
                </a:solidFill>
              </a:rPr>
              <a:t>Συμφωνίες πλαίσιο-πλεονεκτήματα 1</a:t>
            </a:r>
          </a:p>
        </p:txBody>
      </p:sp>
      <p:sp>
        <p:nvSpPr>
          <p:cNvPr id="55299" name="Content Placeholder 2"/>
          <p:cNvSpPr>
            <a:spLocks noGrp="1"/>
          </p:cNvSpPr>
          <p:nvPr>
            <p:ph idx="1"/>
          </p:nvPr>
        </p:nvSpPr>
        <p:spPr>
          <a:xfrm>
            <a:off x="304800" y="1219200"/>
            <a:ext cx="8610600" cy="5410200"/>
          </a:xfrm>
        </p:spPr>
        <p:txBody>
          <a:bodyPr>
            <a:normAutofit fontScale="92500" lnSpcReduction="10000"/>
          </a:bodyPr>
          <a:lstStyle/>
          <a:p>
            <a:r>
              <a:rPr lang="el-GR" sz="1800" dirty="0"/>
              <a:t>Εξασφαλίζονται </a:t>
            </a:r>
            <a:r>
              <a:rPr lang="el-GR" sz="1800" b="1" dirty="0"/>
              <a:t>χαμηλότερες τιμές</a:t>
            </a:r>
            <a:r>
              <a:rPr lang="el-GR" sz="1800" dirty="0"/>
              <a:t>,  αν και δίνονται ενδεικτικές ποσότητες αυτές είναι μεγάλες καθώς συνυπολογίζονται οι ανάγκες όλων ΑΑ  για </a:t>
            </a:r>
            <a:r>
              <a:rPr lang="el-GR" sz="1800" b="1" dirty="0"/>
              <a:t>μεγάλη χρονική περίοδο</a:t>
            </a:r>
          </a:p>
          <a:p>
            <a:r>
              <a:rPr lang="el-GR" sz="1800" dirty="0"/>
              <a:t>Το κόστος συμμετοχής, ετοιμασίας και υποβολής προσφορών  των ΟΦ ελαχιστοποιείται, το οποίο έχει αντίκτυπο στην προσφερθείσα τιμή</a:t>
            </a:r>
            <a:endParaRPr lang="el-GR" sz="1800" b="1" dirty="0"/>
          </a:p>
          <a:p>
            <a:r>
              <a:rPr lang="el-GR" sz="1800" b="1" dirty="0"/>
              <a:t>Μεγάλη μείωση του διοικητικού κόστους </a:t>
            </a:r>
          </a:p>
          <a:p>
            <a:pPr marL="447675" lvl="1" indent="-382588">
              <a:buSzPct val="80000"/>
              <a:buFont typeface="Wingdings 2" pitchFamily="18" charset="2"/>
              <a:buChar char=""/>
            </a:pPr>
            <a:r>
              <a:rPr lang="el-GR" sz="1800" dirty="0"/>
              <a:t>Οι διαγωνισμοί διενεργούνται  κεντρικά και αποφεύγεται η διενέργεια παρόμοιων διαγωνισμών από τις διάφορες υπηρεσίες</a:t>
            </a:r>
          </a:p>
          <a:p>
            <a:r>
              <a:rPr lang="el-GR" sz="1800" dirty="0"/>
              <a:t>Οι χρήστες παραγγέλλουν εύκολα και απλά, απεριόριστης αξίας προϊόντα, χωρίς τη διενέργεια ξεχωριστών διαγωνισμών</a:t>
            </a:r>
          </a:p>
          <a:p>
            <a:pPr marL="447675" lvl="1" indent="-382588">
              <a:buSzPct val="80000"/>
              <a:buFont typeface="Wingdings 2" pitchFamily="18" charset="2"/>
              <a:buChar char=""/>
            </a:pPr>
            <a:r>
              <a:rPr lang="el-GR" sz="1800" dirty="0"/>
              <a:t>Ευκολία στη διενέργεια παραγγελιών/ αγορών ηλεκτρονικά, μέσω του </a:t>
            </a:r>
            <a:r>
              <a:rPr lang="en-US" sz="1800" dirty="0" err="1"/>
              <a:t>eprocurement</a:t>
            </a:r>
            <a:endParaRPr lang="el-GR" sz="1800" dirty="0"/>
          </a:p>
          <a:p>
            <a:r>
              <a:rPr lang="el-GR" sz="1800" dirty="0"/>
              <a:t>Η παραγγελία, παραλαβή και πληρωμή γίνεται από τον αγοραστή χωρίς εμπλοκή οποιασδήποτε άλλης Υπηρεσίας αποφεύγοντας έτσι χρονοβόρες και γραφειοκρατικές διαδικασίες </a:t>
            </a:r>
          </a:p>
          <a:p>
            <a:r>
              <a:rPr lang="el-GR" sz="1800" dirty="0"/>
              <a:t>Η φύλαξη, διανομή των προϊόντων, και η διαχείριση των αποθεμάτων αποτελεί ευθύνη του προμηθευτή αρά </a:t>
            </a:r>
            <a:r>
              <a:rPr lang="el-GR" sz="1800" b="1" dirty="0"/>
              <a:t>ελαχιστοποιείται  το κόστος συντήρησης αποθεμάτων σε αποθήκες από ΑΑ</a:t>
            </a:r>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256600-0A06-42EB-8DB6-BC574E68BBEC}" type="slidenum">
              <a:rPr lang="el-GR" smtClean="0"/>
              <a:pPr/>
              <a:t>52</a:t>
            </a:fld>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68289"/>
            <a:ext cx="8915400" cy="1103312"/>
          </a:xfrm>
        </p:spPr>
        <p:txBody>
          <a:bodyPr>
            <a:normAutofit/>
          </a:bodyPr>
          <a:lstStyle/>
          <a:p>
            <a:pPr>
              <a:defRPr/>
            </a:pPr>
            <a:r>
              <a:rPr lang="el-GR" sz="3200" dirty="0">
                <a:solidFill>
                  <a:schemeClr val="accent2">
                    <a:lumMod val="50000"/>
                  </a:schemeClr>
                </a:solidFill>
              </a:rPr>
              <a:t>Συμφωνίες πλαίσιο-πλεονεκτήματα 2</a:t>
            </a:r>
          </a:p>
        </p:txBody>
      </p:sp>
      <p:sp>
        <p:nvSpPr>
          <p:cNvPr id="56323" name="Content Placeholder 2"/>
          <p:cNvSpPr>
            <a:spLocks noGrp="1"/>
          </p:cNvSpPr>
          <p:nvPr>
            <p:ph idx="1"/>
          </p:nvPr>
        </p:nvSpPr>
        <p:spPr>
          <a:xfrm>
            <a:off x="304800" y="1219200"/>
            <a:ext cx="8610600" cy="5334000"/>
          </a:xfrm>
        </p:spPr>
        <p:txBody>
          <a:bodyPr/>
          <a:lstStyle/>
          <a:p>
            <a:pPr>
              <a:buClr>
                <a:srgbClr val="FF388C"/>
              </a:buClr>
            </a:pPr>
            <a:r>
              <a:rPr lang="el-GR" sz="1800" b="1" dirty="0"/>
              <a:t>Μειώνεται η σπατάλη</a:t>
            </a:r>
            <a:r>
              <a:rPr lang="el-GR" sz="1800" dirty="0"/>
              <a:t> αφού αγοράζονται μόνο οι ποσότητες απαιτούνται άμεσα </a:t>
            </a:r>
          </a:p>
          <a:p>
            <a:pPr>
              <a:buClr>
                <a:srgbClr val="FF388C"/>
              </a:buClr>
            </a:pPr>
            <a:r>
              <a:rPr lang="el-GR" sz="1800" dirty="0"/>
              <a:t>Ο αριθμός των διαγωνισμών που διενεργούνται ελαχιστοποιείται όποτε και η  προσφυγές στην Αναθεωρητική Αρχή Προσφορών μειώνονται</a:t>
            </a:r>
          </a:p>
          <a:p>
            <a:pPr>
              <a:buClr>
                <a:srgbClr val="FF388C"/>
              </a:buClr>
            </a:pPr>
            <a:r>
              <a:rPr lang="el-GR" sz="1800" b="1" dirty="0"/>
              <a:t>Εξοικονομείται προσωπικό</a:t>
            </a:r>
            <a:r>
              <a:rPr lang="el-GR" sz="1800" dirty="0"/>
              <a:t> στις διάφορες υπηρεσίες το οποίο σήμερα απασχολείται είτε αποσπασματικά, είτε αποκλειστικά με τις διαδικασίες δημοσίων συμβάσεων το οποίο μπορεί να αφοσιωθεί στον τομέα της εξειδίκευσης του (ιατροί, δάσκαλοι, καθηγητές και άλλοι)</a:t>
            </a:r>
          </a:p>
          <a:p>
            <a:pPr>
              <a:buClr>
                <a:srgbClr val="FF388C"/>
              </a:buClr>
            </a:pPr>
            <a:r>
              <a:rPr lang="el-GR" sz="1800" dirty="0"/>
              <a:t>Γίνεται καλύτερη διαχείριση των δημοσίων πόρων με τη μείωση της επανάληψης παρόμοιων εργασιών από πολλές αναθέτουσες αρχές για την αγορά προμηθειών/υπηρεσιών και εκτέλεσης έργων</a:t>
            </a:r>
          </a:p>
          <a:p>
            <a:pPr>
              <a:buClr>
                <a:srgbClr val="FF388C"/>
              </a:buClr>
            </a:pPr>
            <a:r>
              <a:rPr lang="el-GR" sz="1800" dirty="0"/>
              <a:t>Λόγω της φύσης λειτουργίας των συμφωνιών πλαίσιο, υπάρχει η ευχέρεια να προωθηθούν περιβαλλοντικές, κοινωνικές ή άλλες πολιτικές τόσο στο δημόσιο, όσο και στον ευρύτερο δημόσιο τομέα.</a:t>
            </a:r>
          </a:p>
          <a:p>
            <a:r>
              <a:rPr lang="el-GR" sz="1800" b="1" dirty="0"/>
              <a:t>Μειώνεται στο ελάχιστο ο κίνδυνος έλλειψης προϊόντων </a:t>
            </a:r>
            <a:r>
              <a:rPr lang="el-GR" sz="1800" dirty="0"/>
              <a:t>(</a:t>
            </a:r>
            <a:r>
              <a:rPr lang="el-GR" sz="1800" dirty="0" err="1"/>
              <a:t>π.χ</a:t>
            </a:r>
            <a:r>
              <a:rPr lang="el-GR" sz="1800" dirty="0"/>
              <a:t>  ιατρικά αναλώσιμα) καθώς άμεσα παραγγελία και παράδοση. </a:t>
            </a:r>
            <a:endParaRPr lang="el-GR" sz="2800" dirty="0"/>
          </a:p>
          <a:p>
            <a:endParaRPr lang="el-GR" dirty="0"/>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36E894-31C3-4AFB-99FB-58BF77217091}" type="slidenum">
              <a:rPr lang="el-GR" smtClean="0"/>
              <a:pPr/>
              <a:t>53</a:t>
            </a:fld>
            <a:endParaRPr 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l-GR" sz="3200" dirty="0">
                <a:solidFill>
                  <a:schemeClr val="accent2">
                    <a:lumMod val="50000"/>
                  </a:schemeClr>
                </a:solidFill>
              </a:rPr>
              <a:t>Ηλεκτρονικός Πλειστηριασμός</a:t>
            </a:r>
          </a:p>
        </p:txBody>
      </p:sp>
      <p:sp>
        <p:nvSpPr>
          <p:cNvPr id="58371" name="Content Placeholder 2"/>
          <p:cNvSpPr>
            <a:spLocks noGrp="1"/>
          </p:cNvSpPr>
          <p:nvPr>
            <p:ph idx="1"/>
          </p:nvPr>
        </p:nvSpPr>
        <p:spPr>
          <a:xfrm>
            <a:off x="457200" y="1600200"/>
            <a:ext cx="8229600" cy="4854575"/>
          </a:xfrm>
        </p:spPr>
        <p:txBody>
          <a:bodyPr/>
          <a:lstStyle/>
          <a:p>
            <a:r>
              <a:rPr lang="el-GR" sz="2400" dirty="0"/>
              <a:t>ακολουθεί ανοικτή ή κλειστή διαδικασία διαγωνισμού</a:t>
            </a:r>
          </a:p>
          <a:p>
            <a:r>
              <a:rPr lang="el-GR" sz="2400" dirty="0"/>
              <a:t>δηλώνεται η πρόθεση στα αρχικά έγγραφα διαγωνισμού</a:t>
            </a:r>
          </a:p>
          <a:p>
            <a:r>
              <a:rPr lang="el-GR" sz="2400" dirty="0"/>
              <a:t>καθορίζονται εκ των προτέρων </a:t>
            </a:r>
            <a:r>
              <a:rPr lang="el-GR" sz="2400" dirty="0" err="1"/>
              <a:t>ποιός</a:t>
            </a:r>
            <a:r>
              <a:rPr lang="el-GR" sz="2400" dirty="0"/>
              <a:t> όρος θα είναι το αντικείμενο του πλειστηριασμού (τιμή, τεχνικό χαρακτηριστικό)</a:t>
            </a:r>
          </a:p>
          <a:p>
            <a:r>
              <a:rPr lang="el-GR" sz="2400" dirty="0"/>
              <a:t>Τελεσίδικα αποτελέσματα</a:t>
            </a:r>
          </a:p>
          <a:p>
            <a:r>
              <a:rPr lang="el-GR" sz="2400" dirty="0"/>
              <a:t>Αυξημένος ανταγωνισμός</a:t>
            </a:r>
          </a:p>
          <a:p>
            <a:r>
              <a:rPr lang="el-GR" sz="2400" dirty="0"/>
              <a:t>Χαμηλότερο κόστος αγοράς  </a:t>
            </a:r>
          </a:p>
          <a:p>
            <a:endParaRPr lang="el-GR" dirty="0"/>
          </a:p>
          <a:p>
            <a:endParaRPr lang="el-GR" dirty="0"/>
          </a:p>
          <a:p>
            <a:endParaRPr lang="el-GR" dirty="0"/>
          </a:p>
        </p:txBody>
      </p:sp>
      <p:sp>
        <p:nvSpPr>
          <p:cNvPr id="583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DA51AB-075E-4F23-9880-4AB0EB9CAF1F}" type="slidenum">
              <a:rPr lang="el-GR" smtClean="0"/>
              <a:pPr/>
              <a:t>54</a:t>
            </a:fld>
            <a:endParaRPr 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942306"/>
          </a:xfrm>
        </p:spPr>
        <p:txBody>
          <a:bodyPr>
            <a:normAutofit/>
          </a:bodyPr>
          <a:lstStyle/>
          <a:p>
            <a:pPr>
              <a:defRPr/>
            </a:pPr>
            <a:r>
              <a:rPr lang="el-GR" sz="4000" dirty="0">
                <a:solidFill>
                  <a:schemeClr val="accent2">
                    <a:lumMod val="50000"/>
                  </a:schemeClr>
                </a:solidFill>
              </a:rPr>
              <a:t>καλή επιτυχία</a:t>
            </a:r>
          </a:p>
        </p:txBody>
      </p:sp>
      <p:sp>
        <p:nvSpPr>
          <p:cNvPr id="3" name="Content Placeholder 2"/>
          <p:cNvSpPr>
            <a:spLocks noGrp="1"/>
          </p:cNvSpPr>
          <p:nvPr>
            <p:ph idx="1"/>
          </p:nvPr>
        </p:nvSpPr>
        <p:spPr/>
        <p:txBody>
          <a:bodyPr>
            <a:normAutofit lnSpcReduction="10000"/>
          </a:bodyPr>
          <a:lstStyle/>
          <a:p>
            <a:pPr marL="64008" indent="0">
              <a:buFont typeface="Wingdings 2" pitchFamily="18" charset="2"/>
              <a:buNone/>
              <a:defRPr/>
            </a:pPr>
            <a:endParaRPr lang="el-GR" dirty="0"/>
          </a:p>
          <a:p>
            <a:pPr marL="64008" indent="0" algn="r">
              <a:buFont typeface="Wingdings 2" pitchFamily="18" charset="2"/>
              <a:buNone/>
              <a:defRPr/>
            </a:pPr>
            <a:r>
              <a:rPr lang="el-GR" sz="6000" dirty="0"/>
              <a:t>ευχαριστώ</a:t>
            </a:r>
            <a:endParaRPr lang="en-US" sz="6000" dirty="0"/>
          </a:p>
          <a:p>
            <a:pPr marL="64008" indent="0" algn="r">
              <a:buFont typeface="Wingdings 2" pitchFamily="18" charset="2"/>
              <a:buNone/>
              <a:defRPr/>
            </a:pPr>
            <a:r>
              <a:rPr lang="en-GB" sz="3800" dirty="0" err="1">
                <a:solidFill>
                  <a:schemeClr val="accent1">
                    <a:lumMod val="75000"/>
                  </a:schemeClr>
                </a:solidFill>
                <a:hlinkClick r:id="rId2">
                  <a:extLst>
                    <a:ext uri="{A12FA001-AC4F-418D-AE19-62706E023703}">
                      <ahyp:hlinkClr xmlns:ahyp="http://schemas.microsoft.com/office/drawing/2018/hyperlinkcolor" val="tx"/>
                    </a:ext>
                  </a:extLst>
                </a:hlinkClick>
              </a:rPr>
              <a:t>mmonoyiou</a:t>
            </a:r>
            <a:r>
              <a:rPr lang="en-US" sz="3800" dirty="0">
                <a:solidFill>
                  <a:schemeClr val="accent1">
                    <a:lumMod val="75000"/>
                  </a:schemeClr>
                </a:solidFill>
                <a:hlinkClick r:id="rId2">
                  <a:extLst>
                    <a:ext uri="{A12FA001-AC4F-418D-AE19-62706E023703}">
                      <ahyp:hlinkClr xmlns:ahyp="http://schemas.microsoft.com/office/drawing/2018/hyperlinkcolor" val="tx"/>
                    </a:ext>
                  </a:extLst>
                </a:hlinkClick>
              </a:rPr>
              <a:t>@treasury.gov.cy</a:t>
            </a:r>
            <a:endParaRPr lang="en-US" sz="3800" dirty="0">
              <a:solidFill>
                <a:schemeClr val="accent1">
                  <a:lumMod val="75000"/>
                </a:schemeClr>
              </a:solidFill>
            </a:endParaRPr>
          </a:p>
          <a:p>
            <a:pPr marL="64008" indent="0" algn="r">
              <a:buFont typeface="Wingdings 2" pitchFamily="18" charset="2"/>
              <a:buNone/>
              <a:defRPr/>
            </a:pPr>
            <a:r>
              <a:rPr lang="en-US" sz="3800" dirty="0">
                <a:solidFill>
                  <a:schemeClr val="accent1">
                    <a:lumMod val="75000"/>
                  </a:schemeClr>
                </a:solidFill>
                <a:hlinkClick r:id="rId3">
                  <a:extLst>
                    <a:ext uri="{A12FA001-AC4F-418D-AE19-62706E023703}">
                      <ahyp:hlinkClr xmlns:ahyp="http://schemas.microsoft.com/office/drawing/2018/hyperlinkcolor" val="tx"/>
                    </a:ext>
                  </a:extLst>
                </a:hlinkClick>
              </a:rPr>
              <a:t>www.treasury.gov.cy</a:t>
            </a:r>
            <a:endParaRPr lang="en-US" sz="3800" dirty="0">
              <a:solidFill>
                <a:schemeClr val="accent1">
                  <a:lumMod val="75000"/>
                </a:schemeClr>
              </a:solidFill>
            </a:endParaRPr>
          </a:p>
          <a:p>
            <a:pPr marL="64008" indent="0" algn="r">
              <a:buFont typeface="Wingdings 2" pitchFamily="18" charset="2"/>
              <a:buNone/>
              <a:defRPr/>
            </a:pPr>
            <a:endParaRPr lang="en-US" sz="3800" dirty="0"/>
          </a:p>
          <a:p>
            <a:pPr marL="64008" indent="0" algn="r">
              <a:buFont typeface="Wingdings 2" pitchFamily="18" charset="2"/>
              <a:buNone/>
              <a:defRPr/>
            </a:pPr>
            <a:r>
              <a:rPr lang="en-US" sz="3600" dirty="0"/>
              <a:t>+357 22602442</a:t>
            </a:r>
          </a:p>
          <a:p>
            <a:pPr marL="64008" indent="0" algn="r">
              <a:buFont typeface="Wingdings 2" pitchFamily="18" charset="2"/>
              <a:buNone/>
              <a:defRPr/>
            </a:pPr>
            <a:endParaRPr lang="en-US" sz="3600" dirty="0"/>
          </a:p>
          <a:p>
            <a:pPr marL="64008" indent="0" algn="r">
              <a:buFont typeface="Wingdings 2" pitchFamily="18" charset="2"/>
              <a:buNone/>
              <a:defRPr/>
            </a:pPr>
            <a:endParaRPr lang="el-GR" sz="3600" dirty="0"/>
          </a:p>
        </p:txBody>
      </p:sp>
      <p:sp>
        <p:nvSpPr>
          <p:cNvPr id="593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C17265-EDD1-476F-989E-24645553519B}" type="slidenum">
              <a:rPr lang="el-GR" smtClean="0"/>
              <a:pPr/>
              <a:t>55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a:solidFill>
                  <a:schemeClr val="accent2">
                    <a:lumMod val="50000"/>
                  </a:schemeClr>
                </a:solidFill>
              </a:rPr>
              <a:t>Αναθέτουσες Αρχές-2</a:t>
            </a:r>
          </a:p>
        </p:txBody>
      </p:sp>
      <p:sp>
        <p:nvSpPr>
          <p:cNvPr id="12291" name="Content Placeholder 2"/>
          <p:cNvSpPr>
            <a:spLocks noGrp="1"/>
          </p:cNvSpPr>
          <p:nvPr>
            <p:ph idx="1"/>
          </p:nvPr>
        </p:nvSpPr>
        <p:spPr/>
        <p:txBody>
          <a:bodyPr/>
          <a:lstStyle/>
          <a:p>
            <a:pPr>
              <a:defRPr/>
            </a:pPr>
            <a:r>
              <a:rPr lang="el-GR" dirty="0"/>
              <a:t>Αναθέτουσα Αρχή  (ΑΑ) είναι κάθε</a:t>
            </a:r>
          </a:p>
          <a:p>
            <a:pPr marL="65087" indent="0">
              <a:buFont typeface="Wingdings 2" pitchFamily="18" charset="2"/>
              <a:buNone/>
              <a:defRPr/>
            </a:pPr>
            <a:endParaRPr lang="el-GR" dirty="0"/>
          </a:p>
          <a:p>
            <a:pPr lvl="1">
              <a:defRPr/>
            </a:pPr>
            <a:r>
              <a:rPr lang="el-GR" dirty="0"/>
              <a:t>Υπουργείο/ Τμήμα/ Ανεξάρτητη Υπηρεσία</a:t>
            </a:r>
          </a:p>
          <a:p>
            <a:pPr lvl="1">
              <a:defRPr/>
            </a:pPr>
            <a:r>
              <a:rPr lang="el-GR" dirty="0"/>
              <a:t>Αρχές Τοπικής Αυτοδιοίκησης (Δήμοι &amp; Κοινότητες)</a:t>
            </a:r>
          </a:p>
          <a:p>
            <a:pPr lvl="1">
              <a:defRPr/>
            </a:pPr>
            <a:r>
              <a:rPr lang="el-GR" dirty="0"/>
              <a:t>Οργανισμοί Δημοσίου Δικαίου</a:t>
            </a:r>
          </a:p>
          <a:p>
            <a:pPr lvl="1">
              <a:defRPr/>
            </a:pPr>
            <a:r>
              <a:rPr lang="el-GR" dirty="0"/>
              <a:t>Ενώσεις των πιο πάνω αρχών</a:t>
            </a:r>
          </a:p>
          <a:p>
            <a:pPr lvl="1">
              <a:defRPr/>
            </a:pPr>
            <a:endParaRPr lang="el-GR" dirty="0"/>
          </a:p>
          <a:p>
            <a:pPr>
              <a:defRPr/>
            </a:pPr>
            <a:endParaRPr lang="el-GR" dirty="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68497A-2917-4C81-B146-F7F855B4CC0E}"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52400"/>
            <a:ext cx="8763000" cy="838200"/>
          </a:xfrm>
        </p:spPr>
        <p:txBody>
          <a:bodyPr>
            <a:noAutofit/>
          </a:bodyPr>
          <a:lstStyle/>
          <a:p>
            <a:pPr>
              <a:defRPr/>
            </a:pPr>
            <a:r>
              <a:rPr lang="el-GR" sz="3800" dirty="0">
                <a:solidFill>
                  <a:schemeClr val="accent2">
                    <a:lumMod val="50000"/>
                  </a:schemeClr>
                </a:solidFill>
              </a:rPr>
              <a:t>   Βασικές Αρχές Δημοσίων Συμβάσεων</a:t>
            </a:r>
            <a:br>
              <a:rPr lang="el-GR" sz="2000" u="sng" dirty="0"/>
            </a:br>
            <a:endParaRPr lang="en-US" sz="2000" i="1" dirty="0">
              <a:solidFill>
                <a:schemeClr val="accent2">
                  <a:lumMod val="50000"/>
                </a:schemeClr>
              </a:solidFill>
              <a:effectLst/>
            </a:endParaRPr>
          </a:p>
        </p:txBody>
      </p:sp>
      <p:sp>
        <p:nvSpPr>
          <p:cNvPr id="11266" name="Rectangle 3"/>
          <p:cNvSpPr>
            <a:spLocks noGrp="1" noChangeArrowheads="1"/>
          </p:cNvSpPr>
          <p:nvPr>
            <p:ph idx="1"/>
          </p:nvPr>
        </p:nvSpPr>
        <p:spPr>
          <a:xfrm>
            <a:off x="457200" y="1219200"/>
            <a:ext cx="8458200" cy="5257800"/>
          </a:xfrm>
        </p:spPr>
        <p:txBody>
          <a:bodyPr>
            <a:normAutofit fontScale="92500"/>
          </a:bodyPr>
          <a:lstStyle/>
          <a:p>
            <a:pPr marL="64008" indent="0" eaLnBrk="1" fontAlgn="auto" hangingPunct="1">
              <a:lnSpc>
                <a:spcPct val="90000"/>
              </a:lnSpc>
              <a:spcAft>
                <a:spcPts val="0"/>
              </a:spcAft>
              <a:buFont typeface="Wingdings 2"/>
              <a:buNone/>
              <a:defRPr/>
            </a:pPr>
            <a:r>
              <a:rPr lang="el-GR" sz="2400" i="1" dirty="0">
                <a:solidFill>
                  <a:schemeClr val="accent2">
                    <a:lumMod val="50000"/>
                  </a:schemeClr>
                </a:solidFill>
                <a:effectLst/>
              </a:rPr>
              <a:t>«Άρθρο 4 του Ν73(Ι)/2016 Οι αναθέτουσες αρχές (ΑΑ) αντιμετωπίζουν τους οικονομικούς φορείς (ΟΦ)  ισότιμα και χωρίς διακρίσεις και ενεργούν με διαφανή και αναλογικό τρόπο»</a:t>
            </a:r>
            <a:r>
              <a:rPr lang="el-GR" sz="2400" i="1" u="sng" dirty="0">
                <a:solidFill>
                  <a:schemeClr val="accent2">
                    <a:lumMod val="50000"/>
                  </a:schemeClr>
                </a:solidFill>
              </a:rPr>
              <a:t> </a:t>
            </a:r>
            <a:endParaRPr lang="el-GR" sz="2400" dirty="0"/>
          </a:p>
          <a:p>
            <a:pPr marL="448056" indent="-384048" eaLnBrk="1" fontAlgn="auto" hangingPunct="1">
              <a:lnSpc>
                <a:spcPct val="90000"/>
              </a:lnSpc>
              <a:spcAft>
                <a:spcPts val="0"/>
              </a:spcAft>
              <a:buFont typeface="Wingdings 2"/>
              <a:buChar char=""/>
              <a:defRPr/>
            </a:pPr>
            <a:r>
              <a:rPr lang="el-GR" dirty="0"/>
              <a:t>Διαφάνεια</a:t>
            </a:r>
            <a:r>
              <a:rPr lang="en-US" dirty="0"/>
              <a:t> </a:t>
            </a:r>
            <a:r>
              <a:rPr lang="el-GR" sz="1900" dirty="0"/>
              <a:t>(</a:t>
            </a:r>
            <a:r>
              <a:rPr lang="el-GR" sz="2100" dirty="0"/>
              <a:t>διασφαλίζεται κυρίως με τις δημοσιεύσεις προκηρύξεων για διαγωνισμούς)</a:t>
            </a:r>
          </a:p>
          <a:p>
            <a:pPr marL="448056" indent="-384048" eaLnBrk="1" fontAlgn="auto" hangingPunct="1">
              <a:lnSpc>
                <a:spcPct val="90000"/>
              </a:lnSpc>
              <a:spcAft>
                <a:spcPts val="0"/>
              </a:spcAft>
              <a:buFont typeface="Wingdings 2"/>
              <a:buChar char=""/>
              <a:defRPr/>
            </a:pPr>
            <a:r>
              <a:rPr lang="el-GR" dirty="0"/>
              <a:t>Ίση μεταχείριση</a:t>
            </a:r>
            <a:r>
              <a:rPr lang="el-GR" sz="2100" dirty="0"/>
              <a:t>( καμιά προτίμηση σε ΟΦ, ίδια πληροφόρηση την ίδια στιγμή σε όλους τους ΟΦ)</a:t>
            </a:r>
          </a:p>
          <a:p>
            <a:pPr marL="448056" indent="-384048" eaLnBrk="1" fontAlgn="auto" hangingPunct="1">
              <a:lnSpc>
                <a:spcPct val="90000"/>
              </a:lnSpc>
              <a:spcAft>
                <a:spcPts val="0"/>
              </a:spcAft>
              <a:buFont typeface="Wingdings 2"/>
              <a:buChar char=""/>
              <a:defRPr/>
            </a:pPr>
            <a:r>
              <a:rPr lang="el-GR" dirty="0"/>
              <a:t>Αποφυγή διακρίσεων </a:t>
            </a:r>
            <a:r>
              <a:rPr lang="el-GR" sz="2100" dirty="0"/>
              <a:t>(καμιά διάκριση όσον αφορά φυλή ή εθνικότητα </a:t>
            </a:r>
            <a:r>
              <a:rPr lang="el-GR" sz="2100" dirty="0" err="1"/>
              <a:t>κλπ</a:t>
            </a:r>
            <a:r>
              <a:rPr lang="el-GR" sz="2100" dirty="0"/>
              <a:t>)</a:t>
            </a:r>
          </a:p>
          <a:p>
            <a:pPr marL="448056" indent="-384048" eaLnBrk="1" fontAlgn="auto" hangingPunct="1">
              <a:lnSpc>
                <a:spcPct val="90000"/>
              </a:lnSpc>
              <a:spcAft>
                <a:spcPts val="0"/>
              </a:spcAft>
              <a:buFont typeface="Wingdings 2"/>
              <a:buChar char=""/>
              <a:defRPr/>
            </a:pPr>
            <a:r>
              <a:rPr lang="el-GR" dirty="0"/>
              <a:t>Αναλογικότητα</a:t>
            </a:r>
            <a:r>
              <a:rPr lang="el-GR" sz="3200" dirty="0"/>
              <a:t> </a:t>
            </a:r>
            <a:r>
              <a:rPr lang="el-GR" sz="2100" dirty="0"/>
              <a:t>(απαιτήσεις ανάλογα με το ύψος και αντικείμενο της σύμβασης)</a:t>
            </a:r>
          </a:p>
          <a:p>
            <a:pPr marL="448056" indent="-384048" eaLnBrk="1" fontAlgn="auto" hangingPunct="1">
              <a:lnSpc>
                <a:spcPct val="90000"/>
              </a:lnSpc>
              <a:spcAft>
                <a:spcPts val="0"/>
              </a:spcAft>
              <a:buFont typeface="Wingdings 2"/>
              <a:buChar char=""/>
              <a:defRPr/>
            </a:pPr>
            <a:r>
              <a:rPr lang="el-GR" sz="3100" dirty="0"/>
              <a:t>Ανάπτυξη ανταγωνισμού </a:t>
            </a:r>
            <a:r>
              <a:rPr lang="el-GR" sz="2100" dirty="0"/>
              <a:t>(επιλογή καλύτερης λύσης μέσω ανάπτυξης υγιούς ανταγωνισμού)</a:t>
            </a:r>
            <a:endParaRPr lang="en-US" sz="2100" dirty="0"/>
          </a:p>
          <a:p>
            <a:pPr marL="448056" indent="-384048" eaLnBrk="1" fontAlgn="auto" hangingPunct="1">
              <a:lnSpc>
                <a:spcPct val="90000"/>
              </a:lnSpc>
              <a:spcAft>
                <a:spcPts val="0"/>
              </a:spcAft>
              <a:buFont typeface="Wingdings 2"/>
              <a:buChar char=""/>
              <a:defRPr/>
            </a:pPr>
            <a:r>
              <a:rPr lang="el-GR" dirty="0"/>
              <a:t>Αμοιβαία αναγνώριση </a:t>
            </a:r>
            <a:r>
              <a:rPr lang="el-GR" sz="2100" dirty="0"/>
              <a:t>(προσόντα που αποκτιούνται σε μια χώρα αναγνωρίζονται και σε άλλη) </a:t>
            </a:r>
            <a:r>
              <a:rPr lang="el-GR" dirty="0"/>
              <a:t>Ιδιαίτερης σημασίας στις Δημόσιες Συμβάσεις</a:t>
            </a:r>
          </a:p>
          <a:p>
            <a:pPr marL="448056" indent="-384048" eaLnBrk="1" fontAlgn="auto" hangingPunct="1">
              <a:lnSpc>
                <a:spcPct val="90000"/>
              </a:lnSpc>
              <a:spcAft>
                <a:spcPts val="0"/>
              </a:spcAft>
              <a:buFont typeface="Wingdings" pitchFamily="2" charset="2"/>
              <a:buNone/>
              <a:defRPr/>
            </a:pPr>
            <a:endParaRPr lang="en-US" sz="2400" dirty="0"/>
          </a:p>
          <a:p>
            <a:pPr marL="448056" indent="-384048" eaLnBrk="1" fontAlgn="auto" hangingPunct="1">
              <a:lnSpc>
                <a:spcPct val="90000"/>
              </a:lnSpc>
              <a:spcAft>
                <a:spcPts val="0"/>
              </a:spcAft>
              <a:buFont typeface="Wingdings 2"/>
              <a:buChar char=""/>
              <a:defRPr/>
            </a:pPr>
            <a:endParaRPr lang="en-GB" sz="2400" dirty="0"/>
          </a:p>
          <a:p>
            <a:pPr marL="448056" indent="-384048" eaLnBrk="1" fontAlgn="auto" hangingPunct="1">
              <a:lnSpc>
                <a:spcPct val="90000"/>
              </a:lnSpc>
              <a:spcAft>
                <a:spcPts val="0"/>
              </a:spcAft>
              <a:buFont typeface="Wingdings" pitchFamily="2" charset="2"/>
              <a:buNone/>
              <a:defRPr/>
            </a:pPr>
            <a:endParaRPr lang="el-GR" sz="2400" dirty="0"/>
          </a:p>
          <a:p>
            <a:pPr marL="448056" indent="-384048" eaLnBrk="1" fontAlgn="auto" hangingPunct="1">
              <a:lnSpc>
                <a:spcPct val="90000"/>
              </a:lnSpc>
              <a:spcAft>
                <a:spcPts val="0"/>
              </a:spcAft>
              <a:buFont typeface="Wingdings" pitchFamily="2" charset="2"/>
              <a:buNone/>
              <a:defRPr/>
            </a:pPr>
            <a:endParaRPr lang="el-GR" sz="2400" dirty="0"/>
          </a:p>
          <a:p>
            <a:pPr marL="448056" indent="-384048" eaLnBrk="1" fontAlgn="auto" hangingPunct="1">
              <a:lnSpc>
                <a:spcPct val="90000"/>
              </a:lnSpc>
              <a:spcAft>
                <a:spcPts val="0"/>
              </a:spcAft>
              <a:buFont typeface="Wingdings" pitchFamily="2" charset="2"/>
              <a:buNone/>
              <a:defRPr/>
            </a:pPr>
            <a:endParaRPr lang="el-GR" sz="2400" dirty="0"/>
          </a:p>
          <a:p>
            <a:pPr marL="448056" indent="-384048" eaLnBrk="1" fontAlgn="auto" hangingPunct="1">
              <a:lnSpc>
                <a:spcPct val="90000"/>
              </a:lnSpc>
              <a:spcAft>
                <a:spcPts val="0"/>
              </a:spcAft>
              <a:buFont typeface="Wingdings" pitchFamily="2" charset="2"/>
              <a:buNone/>
              <a:defRPr/>
            </a:pPr>
            <a:endParaRPr lang="el-GR" sz="2400" dirty="0"/>
          </a:p>
          <a:p>
            <a:pPr marL="448056" indent="-384048" eaLnBrk="1" fontAlgn="auto" hangingPunct="1">
              <a:lnSpc>
                <a:spcPct val="90000"/>
              </a:lnSpc>
              <a:spcAft>
                <a:spcPts val="0"/>
              </a:spcAft>
              <a:buFont typeface="Wingdings" pitchFamily="2" charset="2"/>
              <a:buNone/>
              <a:defRPr/>
            </a:pPr>
            <a:endParaRPr lang="en-GB" sz="2400" dirty="0"/>
          </a:p>
          <a:p>
            <a:pPr marL="448056" indent="-384048" eaLnBrk="1" fontAlgn="auto" hangingPunct="1">
              <a:lnSpc>
                <a:spcPct val="90000"/>
              </a:lnSpc>
              <a:spcAft>
                <a:spcPts val="0"/>
              </a:spcAft>
              <a:buFont typeface="Wingdings 2"/>
              <a:buChar char=""/>
              <a:defRPr/>
            </a:pPr>
            <a:endParaRPr lang="en-US" sz="2400" dirty="0"/>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372605-29F7-44AE-9E5E-AE1D3A842135}" type="slidenum">
              <a:rPr lang="el-GR" smtClean="0"/>
              <a:pPr/>
              <a:t>7</a:t>
            </a:fld>
            <a:endParaRPr lang="el-G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02" name="Rectangle 6"/>
          <p:cNvSpPr>
            <a:spLocks noGrp="1" noChangeArrowheads="1"/>
          </p:cNvSpPr>
          <p:nvPr>
            <p:ph type="title"/>
          </p:nvPr>
        </p:nvSpPr>
        <p:spPr>
          <a:xfrm>
            <a:off x="457201" y="474663"/>
            <a:ext cx="7886700" cy="896937"/>
          </a:xfrm>
        </p:spPr>
        <p:txBody>
          <a:bodyPr/>
          <a:lstStyle/>
          <a:p>
            <a:pPr indent="-398463" eaLnBrk="1" fontAlgn="auto" hangingPunct="1">
              <a:spcAft>
                <a:spcPts val="0"/>
              </a:spcAft>
              <a:defRPr/>
            </a:pPr>
            <a:r>
              <a:rPr lang="el-GR" sz="4000" dirty="0">
                <a:solidFill>
                  <a:schemeClr val="accent2">
                    <a:lumMod val="50000"/>
                  </a:schemeClr>
                </a:solidFill>
                <a:effectLst/>
              </a:rPr>
              <a:t>Νομοθετικό πλαίσιο</a:t>
            </a:r>
            <a:r>
              <a:rPr lang="en-US" sz="4000" dirty="0">
                <a:solidFill>
                  <a:schemeClr val="accent2">
                    <a:lumMod val="50000"/>
                  </a:schemeClr>
                </a:solidFill>
                <a:effectLst/>
              </a:rPr>
              <a:t>-1</a:t>
            </a:r>
            <a:endParaRPr lang="el-GR" dirty="0">
              <a:solidFill>
                <a:schemeClr val="accent2">
                  <a:lumMod val="50000"/>
                </a:schemeClr>
              </a:solidFill>
              <a:effectLst/>
            </a:endParaRPr>
          </a:p>
        </p:txBody>
      </p:sp>
      <p:sp>
        <p:nvSpPr>
          <p:cNvPr id="12290" name="Rectangle 3"/>
          <p:cNvSpPr>
            <a:spLocks noGrp="1" noChangeArrowheads="1"/>
          </p:cNvSpPr>
          <p:nvPr>
            <p:ph idx="1"/>
          </p:nvPr>
        </p:nvSpPr>
        <p:spPr>
          <a:xfrm>
            <a:off x="685800" y="1295400"/>
            <a:ext cx="7772400" cy="5181600"/>
          </a:xfrm>
        </p:spPr>
        <p:txBody>
          <a:bodyPr>
            <a:normAutofit fontScale="92500" lnSpcReduction="10000"/>
          </a:bodyPr>
          <a:lstStyle/>
          <a:p>
            <a:pPr marL="63500" indent="0" eaLnBrk="1" hangingPunct="1">
              <a:lnSpc>
                <a:spcPct val="80000"/>
              </a:lnSpc>
              <a:buFont typeface="Wingdings 2" pitchFamily="18" charset="2"/>
              <a:buNone/>
              <a:defRPr/>
            </a:pPr>
            <a:r>
              <a:rPr lang="el-GR" sz="2800" dirty="0"/>
              <a:t>Ν. 73(Ι)/2016</a:t>
            </a:r>
          </a:p>
          <a:p>
            <a:pPr marL="271463" indent="-207963" eaLnBrk="1" hangingPunct="1">
              <a:lnSpc>
                <a:spcPct val="80000"/>
              </a:lnSpc>
              <a:defRPr/>
            </a:pPr>
            <a:r>
              <a:rPr lang="el-GR" sz="2200" u="sng" dirty="0"/>
              <a:t>Τίτλος: </a:t>
            </a:r>
            <a:r>
              <a:rPr lang="el-GR" sz="2200" dirty="0"/>
              <a:t>«Νόμος που προβλέπει για τη ρύθμιση των διαδικασιών σύναψης Δημοσίων συμβάσεων και για συναφή θέματα»</a:t>
            </a:r>
          </a:p>
          <a:p>
            <a:pPr marL="271463" indent="-207963" eaLnBrk="1" hangingPunct="1">
              <a:lnSpc>
                <a:spcPct val="80000"/>
              </a:lnSpc>
              <a:defRPr/>
            </a:pPr>
            <a:endParaRPr lang="el-GR" sz="2200" dirty="0"/>
          </a:p>
          <a:p>
            <a:pPr marL="63500" indent="0" eaLnBrk="1" hangingPunct="1">
              <a:lnSpc>
                <a:spcPct val="80000"/>
              </a:lnSpc>
              <a:defRPr/>
            </a:pPr>
            <a:r>
              <a:rPr lang="el-GR" sz="2200" dirty="0"/>
              <a:t>Κοινοτική Οδηγία 2014/24/</a:t>
            </a:r>
            <a:r>
              <a:rPr lang="en-US" sz="2200" dirty="0"/>
              <a:t>E</a:t>
            </a:r>
            <a:r>
              <a:rPr lang="el-GR" sz="2200" dirty="0"/>
              <a:t>Ε</a:t>
            </a:r>
            <a:r>
              <a:rPr lang="en-GB" sz="2200" dirty="0"/>
              <a:t> </a:t>
            </a:r>
            <a:endParaRPr lang="el-GR" sz="2200" dirty="0"/>
          </a:p>
          <a:p>
            <a:pPr marL="63500" indent="0" eaLnBrk="1" hangingPunct="1">
              <a:lnSpc>
                <a:spcPct val="80000"/>
              </a:lnSpc>
              <a:defRPr/>
            </a:pPr>
            <a:endParaRPr lang="el-GR" sz="2200" dirty="0"/>
          </a:p>
          <a:p>
            <a:pPr marL="271463" indent="-207963" eaLnBrk="1" hangingPunct="1">
              <a:lnSpc>
                <a:spcPct val="80000"/>
              </a:lnSpc>
              <a:defRPr/>
            </a:pPr>
            <a:r>
              <a:rPr lang="el-GR" sz="2200" dirty="0"/>
              <a:t>Εφαρμόζεται για συμβάσεις εκτιμώμενης αξίας ίσης ή μεγαλύτερης των κατώτατων ορίων της ΕΕ (Μέρος Ι -Ι</a:t>
            </a:r>
            <a:r>
              <a:rPr lang="en-US" sz="2200" dirty="0"/>
              <a:t>V</a:t>
            </a:r>
            <a:r>
              <a:rPr lang="el-GR" sz="2200" dirty="0"/>
              <a:t>)</a:t>
            </a:r>
          </a:p>
          <a:p>
            <a:pPr marL="271463" indent="-207963" eaLnBrk="1" hangingPunct="1">
              <a:lnSpc>
                <a:spcPct val="80000"/>
              </a:lnSpc>
              <a:defRPr/>
            </a:pPr>
            <a:endParaRPr lang="el-GR" sz="2200" dirty="0"/>
          </a:p>
          <a:p>
            <a:pPr marL="271463" indent="-207963" eaLnBrk="1" hangingPunct="1">
              <a:lnSpc>
                <a:spcPct val="80000"/>
              </a:lnSpc>
              <a:defRPr/>
            </a:pPr>
            <a:r>
              <a:rPr lang="el-GR" sz="2200" dirty="0"/>
              <a:t>Ενσωματώθηκαν πρόνοιες (Μέρος </a:t>
            </a:r>
            <a:r>
              <a:rPr lang="en-US" sz="2200" dirty="0"/>
              <a:t>V</a:t>
            </a:r>
            <a:r>
              <a:rPr lang="el-GR" sz="2200" dirty="0"/>
              <a:t>) για συμβάσεις με αξία μικρότερη των κατώτατων ορίων</a:t>
            </a:r>
          </a:p>
          <a:p>
            <a:pPr marL="63500" indent="0" eaLnBrk="1" hangingPunct="1">
              <a:lnSpc>
                <a:spcPct val="80000"/>
              </a:lnSpc>
              <a:buNone/>
              <a:defRPr/>
            </a:pPr>
            <a:endParaRPr lang="el-GR" sz="2200" dirty="0"/>
          </a:p>
          <a:p>
            <a:pPr marL="271463" indent="-207963" eaLnBrk="1" hangingPunct="1">
              <a:lnSpc>
                <a:spcPct val="80000"/>
              </a:lnSpc>
              <a:defRPr/>
            </a:pPr>
            <a:r>
              <a:rPr lang="el-GR" sz="2200" dirty="0"/>
              <a:t>Τέθηκε σε εφαρμογή τον Απρίλιο του 2016.</a:t>
            </a:r>
          </a:p>
          <a:p>
            <a:pPr marL="271463" indent="-207963" eaLnBrk="1" hangingPunct="1">
              <a:lnSpc>
                <a:spcPct val="80000"/>
              </a:lnSpc>
              <a:defRPr/>
            </a:pPr>
            <a:endParaRPr lang="el-GR" sz="2200" dirty="0"/>
          </a:p>
          <a:p>
            <a:pPr marL="271463" indent="-207963" eaLnBrk="1" hangingPunct="1">
              <a:lnSpc>
                <a:spcPct val="80000"/>
              </a:lnSpc>
              <a:defRPr/>
            </a:pPr>
            <a:r>
              <a:rPr lang="el-GR" sz="2200" dirty="0"/>
              <a:t>Εφαρμόζεται από Κεντρική Κυβέρνηση, Αρχές Τοπικής Αυτοδιοίκησης και Οργανισμούς Δημοσίου Δικαίου</a:t>
            </a:r>
          </a:p>
          <a:p>
            <a:pPr marL="271463" indent="-207963" eaLnBrk="1" hangingPunct="1">
              <a:lnSpc>
                <a:spcPct val="80000"/>
              </a:lnSpc>
              <a:defRPr/>
            </a:pPr>
            <a:endParaRPr lang="el-GR" sz="2200" dirty="0"/>
          </a:p>
          <a:p>
            <a:pPr marL="271463" indent="-207963" eaLnBrk="1" hangingPunct="1">
              <a:lnSpc>
                <a:spcPct val="80000"/>
              </a:lnSpc>
              <a:defRPr/>
            </a:pPr>
            <a:endParaRPr lang="el-GR" sz="2200" dirty="0"/>
          </a:p>
          <a:p>
            <a:pPr marL="63500" indent="0" eaLnBrk="1" hangingPunct="1">
              <a:lnSpc>
                <a:spcPct val="80000"/>
              </a:lnSpc>
              <a:buFont typeface="Wingdings 2" pitchFamily="18" charset="2"/>
              <a:buNone/>
              <a:defRPr/>
            </a:pPr>
            <a:endParaRPr lang="el-GR" sz="2800" dirty="0"/>
          </a:p>
        </p:txBody>
      </p:sp>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0D2A245-C7E8-44A9-A43D-935FAAFFDF7E}" type="slidenum">
              <a:rPr lang="el-GR" smtClean="0"/>
              <a:pPr/>
              <a:t>8</a:t>
            </a:fld>
            <a:endParaRPr lang="el-G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pPr>
              <a:defRPr/>
            </a:pPr>
            <a:r>
              <a:rPr lang="el-GR" sz="3800" dirty="0">
                <a:solidFill>
                  <a:schemeClr val="accent2">
                    <a:lumMod val="50000"/>
                  </a:schemeClr>
                </a:solidFill>
              </a:rPr>
              <a:t>Νομοθετικό Πλαίσιο</a:t>
            </a:r>
            <a:r>
              <a:rPr lang="en-US" sz="3800" dirty="0">
                <a:solidFill>
                  <a:schemeClr val="accent2">
                    <a:lumMod val="50000"/>
                  </a:schemeClr>
                </a:solidFill>
              </a:rPr>
              <a:t>-</a:t>
            </a:r>
            <a:r>
              <a:rPr lang="el-GR" sz="3800" dirty="0">
                <a:solidFill>
                  <a:schemeClr val="accent2">
                    <a:lumMod val="50000"/>
                  </a:schemeClr>
                </a:solidFill>
              </a:rPr>
              <a:t>2</a:t>
            </a:r>
          </a:p>
        </p:txBody>
      </p:sp>
      <p:sp>
        <p:nvSpPr>
          <p:cNvPr id="16387" name="Content Placeholder 2"/>
          <p:cNvSpPr>
            <a:spLocks noGrp="1"/>
          </p:cNvSpPr>
          <p:nvPr>
            <p:ph idx="1"/>
          </p:nvPr>
        </p:nvSpPr>
        <p:spPr>
          <a:xfrm>
            <a:off x="152400" y="1371600"/>
            <a:ext cx="8458200" cy="5029200"/>
          </a:xfrm>
        </p:spPr>
        <p:txBody>
          <a:bodyPr>
            <a:normAutofit lnSpcReduction="10000"/>
          </a:bodyPr>
          <a:lstStyle/>
          <a:p>
            <a:pPr marL="520700" indent="-457200" eaLnBrk="1" hangingPunct="1">
              <a:lnSpc>
                <a:spcPct val="80000"/>
              </a:lnSpc>
              <a:buClr>
                <a:srgbClr val="FF388C"/>
              </a:buClr>
            </a:pPr>
            <a:r>
              <a:rPr lang="el-GR" sz="2000" dirty="0"/>
              <a:t>Ν.104(Ι)/2010</a:t>
            </a:r>
          </a:p>
          <a:p>
            <a:pPr marL="520700" indent="-457200" eaLnBrk="1" hangingPunct="1">
              <a:lnSpc>
                <a:spcPct val="80000"/>
              </a:lnSpc>
              <a:buClr>
                <a:srgbClr val="FF388C"/>
              </a:buClr>
              <a:buFont typeface="Wingdings 2" pitchFamily="18" charset="2"/>
              <a:buNone/>
            </a:pPr>
            <a:r>
              <a:rPr lang="el-GR" sz="2000" dirty="0"/>
              <a:t>	Νόμος που ρυθμίζει τις διαδικασίες προσφυγής </a:t>
            </a:r>
          </a:p>
          <a:p>
            <a:pPr marL="520700" indent="-457200" eaLnBrk="1" hangingPunct="1">
              <a:buClr>
                <a:srgbClr val="FF388C"/>
              </a:buClr>
            </a:pPr>
            <a:r>
              <a:rPr lang="el-GR" sz="2000" dirty="0"/>
              <a:t>Κ.Δ.Π. 201/2007 - (Περί Συντονισμού Διαδικασιών Σύναψης Συμβάσεων) </a:t>
            </a:r>
          </a:p>
          <a:p>
            <a:pPr marL="520700" indent="-457200" eaLnBrk="1" hangingPunct="1">
              <a:buClr>
                <a:srgbClr val="FF388C"/>
              </a:buClr>
            </a:pPr>
            <a:r>
              <a:rPr lang="el-GR" sz="2000" dirty="0"/>
              <a:t>Κ.Δ.Π. 138/2016 – Διαχείριση της εκτέλεση Συμβάσεων</a:t>
            </a:r>
            <a:r>
              <a:rPr lang="en-US" sz="2000" dirty="0"/>
              <a:t> </a:t>
            </a:r>
            <a:r>
              <a:rPr lang="el-GR" sz="2000" dirty="0"/>
              <a:t>και αποκλεισμού των ΟΦ από διαδικασίες Σύναψης Δημοσίων Συμβάσεων </a:t>
            </a:r>
          </a:p>
          <a:p>
            <a:pPr marL="520700" indent="-457200" eaLnBrk="1" hangingPunct="1">
              <a:buClr>
                <a:srgbClr val="FF388C"/>
              </a:buClr>
            </a:pPr>
            <a:r>
              <a:rPr lang="el-GR" sz="2000" dirty="0"/>
              <a:t>Κ.Δ.Π. 249/2009</a:t>
            </a:r>
            <a:endParaRPr lang="en-US" sz="2000" dirty="0"/>
          </a:p>
          <a:p>
            <a:pPr marL="63500" indent="0" eaLnBrk="1" hangingPunct="1">
              <a:buClr>
                <a:srgbClr val="FF388C"/>
              </a:buClr>
              <a:buNone/>
            </a:pPr>
            <a:endParaRPr lang="el-GR" sz="2000" dirty="0">
              <a:solidFill>
                <a:srgbClr val="FFFFFF"/>
              </a:solidFill>
            </a:endParaRPr>
          </a:p>
          <a:p>
            <a:pPr marL="520700" indent="-457200" eaLnBrk="1" hangingPunct="1">
              <a:buClr>
                <a:srgbClr val="FF388C"/>
              </a:buClr>
            </a:pPr>
            <a:r>
              <a:rPr lang="el-GR" sz="2000" dirty="0">
                <a:solidFill>
                  <a:schemeClr val="bg1">
                    <a:lumMod val="65000"/>
                  </a:schemeClr>
                </a:solidFill>
              </a:rPr>
              <a:t>Ν.</a:t>
            </a:r>
            <a:r>
              <a:rPr lang="en-US" sz="2000" dirty="0">
                <a:solidFill>
                  <a:schemeClr val="bg1">
                    <a:lumMod val="65000"/>
                  </a:schemeClr>
                </a:solidFill>
              </a:rPr>
              <a:t>140</a:t>
            </a:r>
            <a:r>
              <a:rPr lang="el-GR" sz="2000" dirty="0">
                <a:solidFill>
                  <a:schemeClr val="bg1">
                    <a:lumMod val="65000"/>
                  </a:schemeClr>
                </a:solidFill>
              </a:rPr>
              <a:t>(Ι)/20</a:t>
            </a:r>
            <a:r>
              <a:rPr lang="en-US" sz="2000" dirty="0">
                <a:solidFill>
                  <a:schemeClr val="bg1">
                    <a:lumMod val="65000"/>
                  </a:schemeClr>
                </a:solidFill>
              </a:rPr>
              <a:t>16</a:t>
            </a:r>
            <a:r>
              <a:rPr lang="el-GR" sz="2000" dirty="0">
                <a:solidFill>
                  <a:schemeClr val="bg1">
                    <a:lumMod val="65000"/>
                  </a:schemeClr>
                </a:solidFill>
              </a:rPr>
              <a:t>– Νόμος περί Δημοσίων Συμβάσεων για Οργανισμούς Κοινής Ωφέλειας</a:t>
            </a:r>
            <a:endParaRPr lang="en-US" sz="2000" dirty="0">
              <a:solidFill>
                <a:schemeClr val="bg1">
                  <a:lumMod val="65000"/>
                </a:schemeClr>
              </a:solidFill>
            </a:endParaRPr>
          </a:p>
          <a:p>
            <a:pPr marL="520700" indent="-457200" eaLnBrk="1" hangingPunct="1">
              <a:buClr>
                <a:srgbClr val="FF388C"/>
              </a:buClr>
            </a:pPr>
            <a:r>
              <a:rPr lang="el-GR" sz="2000" dirty="0">
                <a:solidFill>
                  <a:schemeClr val="bg1">
                    <a:lumMod val="65000"/>
                  </a:schemeClr>
                </a:solidFill>
              </a:rPr>
              <a:t>Ν.11(Ι)/20</a:t>
            </a:r>
            <a:r>
              <a:rPr lang="en-US" sz="2000" dirty="0">
                <a:solidFill>
                  <a:schemeClr val="bg1">
                    <a:lumMod val="65000"/>
                  </a:schemeClr>
                </a:solidFill>
              </a:rPr>
              <a:t>17</a:t>
            </a:r>
            <a:r>
              <a:rPr lang="el-GR" sz="2000" dirty="0">
                <a:solidFill>
                  <a:schemeClr val="bg1">
                    <a:lumMod val="65000"/>
                  </a:schemeClr>
                </a:solidFill>
              </a:rPr>
              <a:t> – Νόμος περί Ανάθεσης Συμβάσεων Παραχώρησης </a:t>
            </a:r>
          </a:p>
          <a:p>
            <a:pPr marL="520700" indent="-457200" eaLnBrk="1" hangingPunct="1">
              <a:buClr>
                <a:srgbClr val="FF388C"/>
              </a:buClr>
            </a:pPr>
            <a:r>
              <a:rPr lang="el-GR" sz="2000" dirty="0">
                <a:solidFill>
                  <a:schemeClr val="bg1">
                    <a:lumMod val="65000"/>
                  </a:schemeClr>
                </a:solidFill>
              </a:rPr>
              <a:t>Ν.173(Ι)/2011- Νόμος για συντονισμό των διαδικασιών σύναψης δημοσίων συμβάσεων στον τομέα της άμυνας και ασφάλειας</a:t>
            </a:r>
            <a:r>
              <a:rPr lang="el-GR" sz="2000" dirty="0">
                <a:solidFill>
                  <a:schemeClr val="bg1">
                    <a:lumMod val="50000"/>
                  </a:schemeClr>
                </a:solidFill>
              </a:rPr>
              <a:t>.</a:t>
            </a: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E1C562-6274-4C9A-96C7-4EEA78A6B589}" type="slidenum">
              <a:rPr lang="el-GR" smtClean="0"/>
              <a:pPr/>
              <a:t>9</a:t>
            </a:fld>
            <a:endParaRPr lang="el-G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8011</TotalTime>
  <Words>4239</Words>
  <Application>Microsoft Office PowerPoint</Application>
  <PresentationFormat>On-screen Show (4:3)</PresentationFormat>
  <Paragraphs>647</Paragraphs>
  <Slides>55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0</vt:i4>
      </vt:variant>
      <vt:variant>
        <vt:lpstr>Slide Titles</vt:lpstr>
      </vt:variant>
      <vt:variant>
        <vt:i4>55</vt:i4>
      </vt:variant>
    </vt:vector>
  </HeadingPairs>
  <TitlesOfParts>
    <vt:vector size="65" baseType="lpstr">
      <vt:lpstr>Arial</vt:lpstr>
      <vt:lpstr>Calibri</vt:lpstr>
      <vt:lpstr>Century Gothic</vt:lpstr>
      <vt:lpstr>Helvetica</vt:lpstr>
      <vt:lpstr>Trebuchet MS</vt:lpstr>
      <vt:lpstr>Verdana</vt:lpstr>
      <vt:lpstr>Wingdings</vt:lpstr>
      <vt:lpstr>Wingdings 2</vt:lpstr>
      <vt:lpstr>Wingdings 3</vt:lpstr>
      <vt:lpstr>Facet</vt:lpstr>
      <vt:lpstr>PowerPoint Presentation</vt:lpstr>
      <vt:lpstr>Περιεχόμενα</vt:lpstr>
      <vt:lpstr>Αρμόδια Αρχή Δημοσίων Συμβάσεων (ΑΑΔΣ)</vt:lpstr>
      <vt:lpstr>Αρμόδια Αρχή Δημοσίων Συμβάσεων (ΑΑΔΣ)-2</vt:lpstr>
      <vt:lpstr>Αναθέτουσες Αρχές-1</vt:lpstr>
      <vt:lpstr>Αναθέτουσες Αρχές-2</vt:lpstr>
      <vt:lpstr>   Βασικές Αρχές Δημοσίων Συμβάσεων </vt:lpstr>
      <vt:lpstr>Νομοθετικό πλαίσιο-1</vt:lpstr>
      <vt:lpstr>Νομοθετικό Πλαίσιο-2</vt:lpstr>
      <vt:lpstr>Εξαιρέσεις</vt:lpstr>
      <vt:lpstr>Κατώτατα όρια          (73(Ι)/2016)</vt:lpstr>
      <vt:lpstr>Εκτιμώμενη αξία</vt:lpstr>
      <vt:lpstr>Διαδικασίες-1</vt:lpstr>
      <vt:lpstr>Διαδικασίες-2</vt:lpstr>
      <vt:lpstr>Διαδικασίες-3</vt:lpstr>
      <vt:lpstr>Διαδικασίες-4</vt:lpstr>
      <vt:lpstr>Διαδικασίες-5</vt:lpstr>
      <vt:lpstr>Διαδικασίες-6</vt:lpstr>
      <vt:lpstr>σημαντικό</vt:lpstr>
      <vt:lpstr>Λόγοι Αποκλεισμού Άρθρο 57</vt:lpstr>
      <vt:lpstr>Κριτήρια Επιλογής  Άρθρο 58 </vt:lpstr>
      <vt:lpstr>Τεχνικές Προδιαγραφές Όροι Εντολής</vt:lpstr>
      <vt:lpstr> Κριτήρια Ανάθεσης των Συμβάσεων    Άρθρο 67      </vt:lpstr>
      <vt:lpstr>Δημοσιοποίηση-1</vt:lpstr>
      <vt:lpstr>Δημοσιοποίηση-2</vt:lpstr>
      <vt:lpstr>Τροποποιήσεις/ διευκρινήσεις </vt:lpstr>
      <vt:lpstr>Ασυνήθιστα χαμηλές   προσφερόμενες τιμές       (Άρθρο 69)</vt:lpstr>
      <vt:lpstr>Όργανα χειρισμού διαγωνισμών  που οδηγούν στην ανάθεση σύμβασης  (ΚΔΠ 201/2007) </vt:lpstr>
      <vt:lpstr>Όργανα χειρισμού διαγωνισμών που  οδηγούν στην ανάθεση σύμβασης  (ΚΔΠ 201/2007)</vt:lpstr>
      <vt:lpstr> Εξουσίες Οργάνων Ανάθεσης</vt:lpstr>
      <vt:lpstr>Σύσταση/ Σύνθεση  Συμβουλίων  Προσφορών</vt:lpstr>
      <vt:lpstr>Λήψη Αποφάσεων</vt:lpstr>
      <vt:lpstr>Παρατηρητές σε συνεδρίες Συμβουλίων Προσφορών, Επιτροπών Αξιολόγησης και Διαχειριστικών Επιτροπών </vt:lpstr>
      <vt:lpstr>Αναθεωρητική Αρχή Προσφορών-1</vt:lpstr>
      <vt:lpstr>Αναθεωρητική Αρχή  Προσφορών-2</vt:lpstr>
      <vt:lpstr>Αναθεωρητική Αρχή  Προσφορών-3                Άρθρο 5 του 104(Ι)/2010 </vt:lpstr>
      <vt:lpstr>Αναθεωρητική Αρχή Προσφορών-4</vt:lpstr>
      <vt:lpstr>ΚΔΠ 138/2016 – Οι περί Διαχείρισης της Εκτέλεσης Δημοσίων Συμβάσεων και των Διαδικασιών Αποκλεισμού των Οικονομικών Φορέων</vt:lpstr>
      <vt:lpstr>Αρμόδια όργανα χειρισμού αλλαγών και απαιτήσεων (Κ.Δ.Π. 138/2016)</vt:lpstr>
      <vt:lpstr>Θέματα που χειρίζονται</vt:lpstr>
      <vt:lpstr>Κεντρική Επιτροπή Αλλαγών και Απαιτήσεων</vt:lpstr>
      <vt:lpstr>Ορισμός αξίας αλλαγής</vt:lpstr>
      <vt:lpstr>Διαδικασία αλλαγών και απαιτήσεων-1</vt:lpstr>
      <vt:lpstr>Διαδικασία αλλαγών και απαιτήσεων-2</vt:lpstr>
      <vt:lpstr>Διαδικασία αλλαγών και απαιτήσεων-3</vt:lpstr>
      <vt:lpstr>Περίγραμμα διαδικασίας σύναψης Δημοσίων Συμβάσεων-1</vt:lpstr>
      <vt:lpstr>Περίγραμμα διαδικασίας σύναψης Δημοσίων Συμβάσεων -2</vt:lpstr>
      <vt:lpstr> Επιπρόσθετα… </vt:lpstr>
      <vt:lpstr>Συμφωνίες πλαίσιο -1  </vt:lpstr>
      <vt:lpstr>Συμφωνίες πλαίσιο -2 </vt:lpstr>
      <vt:lpstr>Συμφωνίες πλαίσιο-αποτελεσματική εφαρμογή</vt:lpstr>
      <vt:lpstr>Συμφωνίες πλαίσιο-πλεονεκτήματα 1</vt:lpstr>
      <vt:lpstr>Συμφωνίες πλαίσιο-πλεονεκτήματα 2</vt:lpstr>
      <vt:lpstr>Ηλεκτρονικός Πλειστηριασμός</vt:lpstr>
      <vt:lpstr>καλή επιτυχία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ΣΥΝΑΨΗ ΔΗΜΟΣΙΩΝ ΣΥΜΒΑΣΕΩΝ</dc:title>
  <dc:creator>User</dc:creator>
  <cp:lastModifiedBy>Maria Monoyiou</cp:lastModifiedBy>
  <cp:revision>401</cp:revision>
  <cp:lastPrinted>2022-10-11T06:36:34Z</cp:lastPrinted>
  <dcterms:created xsi:type="dcterms:W3CDTF">2006-11-09T11:43:28Z</dcterms:created>
  <dcterms:modified xsi:type="dcterms:W3CDTF">2024-04-09T11:29:48Z</dcterms:modified>
</cp:coreProperties>
</file>